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3" r:id="rId3"/>
    <p:sldId id="262" r:id="rId4"/>
    <p:sldId id="265" r:id="rId5"/>
    <p:sldId id="266" r:id="rId6"/>
    <p:sldId id="268" r:id="rId7"/>
    <p:sldId id="267" r:id="rId8"/>
    <p:sldId id="269" r:id="rId9"/>
    <p:sldId id="270" r:id="rId10"/>
    <p:sldId id="271" r:id="rId11"/>
    <p:sldId id="272" r:id="rId12"/>
    <p:sldId id="274" r:id="rId13"/>
    <p:sldId id="273" r:id="rId14"/>
    <p:sldId id="278" r:id="rId15"/>
    <p:sldId id="279" r:id="rId16"/>
    <p:sldId id="275" r:id="rId17"/>
    <p:sldId id="276" r:id="rId18"/>
    <p:sldId id="277" r:id="rId19"/>
    <p:sldId id="25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510E4"/>
    <a:srgbClr val="00FF80"/>
    <a:srgbClr val="008EFF"/>
    <a:srgbClr val="C0C000"/>
    <a:srgbClr val="C0FF00"/>
    <a:srgbClr val="007FFF"/>
    <a:srgbClr val="F4E1FF"/>
    <a:srgbClr val="FFEBFF"/>
    <a:srgbClr val="506445"/>
    <a:srgbClr val="FFF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0" autoAdjust="0"/>
    <p:restoredTop sz="94660"/>
  </p:normalViewPr>
  <p:slideViewPr>
    <p:cSldViewPr snapToGrid="0">
      <p:cViewPr varScale="1">
        <p:scale>
          <a:sx n="70" d="100"/>
          <a:sy n="70" d="100"/>
        </p:scale>
        <p:origin x="525"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9F3794AE-8A50-4593-BB55-4F3F1393AD41}" type="datetimeFigureOut">
              <a:rPr lang="en-AU" smtClean="0"/>
              <a:t>27/12/2025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ECB064B-69A5-462E-97C1-0C2E5C35E578}" type="slidenum">
              <a:rPr lang="en-AU" smtClean="0"/>
              <a:t>‹#›</a:t>
            </a:fld>
            <a:endParaRPr lang="en-AU"/>
          </a:p>
        </p:txBody>
      </p:sp>
    </p:spTree>
    <p:extLst>
      <p:ext uri="{BB962C8B-B14F-4D97-AF65-F5344CB8AC3E}">
        <p14:creationId xmlns:p14="http://schemas.microsoft.com/office/powerpoint/2010/main" val="659495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9F3794AE-8A50-4593-BB55-4F3F1393AD41}" type="datetimeFigureOut">
              <a:rPr lang="en-AU" smtClean="0"/>
              <a:t>27/12/2025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ECB064B-69A5-462E-97C1-0C2E5C35E578}" type="slidenum">
              <a:rPr lang="en-AU" smtClean="0"/>
              <a:t>‹#›</a:t>
            </a:fld>
            <a:endParaRPr lang="en-AU"/>
          </a:p>
        </p:txBody>
      </p:sp>
    </p:spTree>
    <p:extLst>
      <p:ext uri="{BB962C8B-B14F-4D97-AF65-F5344CB8AC3E}">
        <p14:creationId xmlns:p14="http://schemas.microsoft.com/office/powerpoint/2010/main" val="5524834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9F3794AE-8A50-4593-BB55-4F3F1393AD41}" type="datetimeFigureOut">
              <a:rPr lang="en-AU" smtClean="0"/>
              <a:t>27/12/2025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ECB064B-69A5-462E-97C1-0C2E5C35E578}" type="slidenum">
              <a:rPr lang="en-AU" smtClean="0"/>
              <a:t>‹#›</a:t>
            </a:fld>
            <a:endParaRPr lang="en-AU"/>
          </a:p>
        </p:txBody>
      </p:sp>
    </p:spTree>
    <p:extLst>
      <p:ext uri="{BB962C8B-B14F-4D97-AF65-F5344CB8AC3E}">
        <p14:creationId xmlns:p14="http://schemas.microsoft.com/office/powerpoint/2010/main" val="3177255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9F3794AE-8A50-4593-BB55-4F3F1393AD41}" type="datetimeFigureOut">
              <a:rPr lang="en-AU" smtClean="0"/>
              <a:t>27/12/2025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ECB064B-69A5-462E-97C1-0C2E5C35E578}" type="slidenum">
              <a:rPr lang="en-AU" smtClean="0"/>
              <a:t>‹#›</a:t>
            </a:fld>
            <a:endParaRPr lang="en-AU"/>
          </a:p>
        </p:txBody>
      </p:sp>
    </p:spTree>
    <p:extLst>
      <p:ext uri="{BB962C8B-B14F-4D97-AF65-F5344CB8AC3E}">
        <p14:creationId xmlns:p14="http://schemas.microsoft.com/office/powerpoint/2010/main" val="680320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3794AE-8A50-4593-BB55-4F3F1393AD41}" type="datetimeFigureOut">
              <a:rPr lang="en-AU" smtClean="0"/>
              <a:t>27/12/2025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ECB064B-69A5-462E-97C1-0C2E5C35E578}" type="slidenum">
              <a:rPr lang="en-AU" smtClean="0"/>
              <a:t>‹#›</a:t>
            </a:fld>
            <a:endParaRPr lang="en-AU"/>
          </a:p>
        </p:txBody>
      </p:sp>
    </p:spTree>
    <p:extLst>
      <p:ext uri="{BB962C8B-B14F-4D97-AF65-F5344CB8AC3E}">
        <p14:creationId xmlns:p14="http://schemas.microsoft.com/office/powerpoint/2010/main" val="735062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9F3794AE-8A50-4593-BB55-4F3F1393AD41}" type="datetimeFigureOut">
              <a:rPr lang="en-AU" smtClean="0"/>
              <a:t>27/12/2025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BECB064B-69A5-462E-97C1-0C2E5C35E578}" type="slidenum">
              <a:rPr lang="en-AU" smtClean="0"/>
              <a:t>‹#›</a:t>
            </a:fld>
            <a:endParaRPr lang="en-AU"/>
          </a:p>
        </p:txBody>
      </p:sp>
    </p:spTree>
    <p:extLst>
      <p:ext uri="{BB962C8B-B14F-4D97-AF65-F5344CB8AC3E}">
        <p14:creationId xmlns:p14="http://schemas.microsoft.com/office/powerpoint/2010/main" val="1109521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9F3794AE-8A50-4593-BB55-4F3F1393AD41}" type="datetimeFigureOut">
              <a:rPr lang="en-AU" smtClean="0"/>
              <a:t>27/12/2025</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BECB064B-69A5-462E-97C1-0C2E5C35E578}" type="slidenum">
              <a:rPr lang="en-AU" smtClean="0"/>
              <a:t>‹#›</a:t>
            </a:fld>
            <a:endParaRPr lang="en-AU"/>
          </a:p>
        </p:txBody>
      </p:sp>
    </p:spTree>
    <p:extLst>
      <p:ext uri="{BB962C8B-B14F-4D97-AF65-F5344CB8AC3E}">
        <p14:creationId xmlns:p14="http://schemas.microsoft.com/office/powerpoint/2010/main" val="4217009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9F3794AE-8A50-4593-BB55-4F3F1393AD41}" type="datetimeFigureOut">
              <a:rPr lang="en-AU" smtClean="0"/>
              <a:t>27/12/2025</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BECB064B-69A5-462E-97C1-0C2E5C35E578}" type="slidenum">
              <a:rPr lang="en-AU" smtClean="0"/>
              <a:t>‹#›</a:t>
            </a:fld>
            <a:endParaRPr lang="en-AU"/>
          </a:p>
        </p:txBody>
      </p:sp>
    </p:spTree>
    <p:extLst>
      <p:ext uri="{BB962C8B-B14F-4D97-AF65-F5344CB8AC3E}">
        <p14:creationId xmlns:p14="http://schemas.microsoft.com/office/powerpoint/2010/main" val="3755273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3794AE-8A50-4593-BB55-4F3F1393AD41}" type="datetimeFigureOut">
              <a:rPr lang="en-AU" smtClean="0"/>
              <a:t>27/12/2025</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BECB064B-69A5-462E-97C1-0C2E5C35E578}" type="slidenum">
              <a:rPr lang="en-AU" smtClean="0"/>
              <a:t>‹#›</a:t>
            </a:fld>
            <a:endParaRPr lang="en-AU"/>
          </a:p>
        </p:txBody>
      </p:sp>
    </p:spTree>
    <p:extLst>
      <p:ext uri="{BB962C8B-B14F-4D97-AF65-F5344CB8AC3E}">
        <p14:creationId xmlns:p14="http://schemas.microsoft.com/office/powerpoint/2010/main" val="671583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3794AE-8A50-4593-BB55-4F3F1393AD41}" type="datetimeFigureOut">
              <a:rPr lang="en-AU" smtClean="0"/>
              <a:t>27/12/2025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BECB064B-69A5-462E-97C1-0C2E5C35E578}" type="slidenum">
              <a:rPr lang="en-AU" smtClean="0"/>
              <a:t>‹#›</a:t>
            </a:fld>
            <a:endParaRPr lang="en-AU"/>
          </a:p>
        </p:txBody>
      </p:sp>
    </p:spTree>
    <p:extLst>
      <p:ext uri="{BB962C8B-B14F-4D97-AF65-F5344CB8AC3E}">
        <p14:creationId xmlns:p14="http://schemas.microsoft.com/office/powerpoint/2010/main" val="370462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3794AE-8A50-4593-BB55-4F3F1393AD41}" type="datetimeFigureOut">
              <a:rPr lang="en-AU" smtClean="0"/>
              <a:t>27/12/2025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BECB064B-69A5-462E-97C1-0C2E5C35E578}" type="slidenum">
              <a:rPr lang="en-AU" smtClean="0"/>
              <a:t>‹#›</a:t>
            </a:fld>
            <a:endParaRPr lang="en-AU"/>
          </a:p>
        </p:txBody>
      </p:sp>
    </p:spTree>
    <p:extLst>
      <p:ext uri="{BB962C8B-B14F-4D97-AF65-F5344CB8AC3E}">
        <p14:creationId xmlns:p14="http://schemas.microsoft.com/office/powerpoint/2010/main" val="1903731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3794AE-8A50-4593-BB55-4F3F1393AD41}" type="datetimeFigureOut">
              <a:rPr lang="en-AU" smtClean="0"/>
              <a:t>27/12/2025</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CB064B-69A5-462E-97C1-0C2E5C35E578}" type="slidenum">
              <a:rPr lang="en-AU" smtClean="0"/>
              <a:t>‹#›</a:t>
            </a:fld>
            <a:endParaRPr lang="en-AU"/>
          </a:p>
        </p:txBody>
      </p:sp>
    </p:spTree>
    <p:extLst>
      <p:ext uri="{BB962C8B-B14F-4D97-AF65-F5344CB8AC3E}">
        <p14:creationId xmlns:p14="http://schemas.microsoft.com/office/powerpoint/2010/main" val="4548976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6.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22.png"/><Relationship Id="rId4" Type="http://schemas.openxmlformats.org/officeDocument/2006/relationships/image" Target="../media/image9.png"/><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480060" y="175260"/>
            <a:ext cx="10828020" cy="599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6" name="Group 15"/>
          <p:cNvGrpSpPr/>
          <p:nvPr/>
        </p:nvGrpSpPr>
        <p:grpSpPr>
          <a:xfrm>
            <a:off x="6333672" y="0"/>
            <a:ext cx="3374571" cy="6858000"/>
            <a:chOff x="6333672" y="0"/>
            <a:chExt cx="3374571" cy="685800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22" name="Freeform 21"/>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23" name="Picture 22"/>
          <p:cNvPicPr>
            <a:picLocks noChangeAspect="1"/>
          </p:cNvPicPr>
          <p:nvPr/>
        </p:nvPicPr>
        <p:blipFill>
          <a:blip r:embed="rId2">
            <a:extLst>
              <a:ext uri="{28A0092B-C50C-407E-A947-70E740481C1C}">
                <a14:useLocalDpi xmlns:a14="http://schemas.microsoft.com/office/drawing/2010/main" val="0"/>
              </a:ext>
            </a:extLst>
          </a:blip>
          <a:srcRect l="1587"/>
          <a:stretch>
            <a:fillRect/>
          </a:stretch>
        </p:blipFill>
        <p:spPr>
          <a:xfrm>
            <a:off x="1014549"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Tree>
    <p:extLst>
      <p:ext uri="{BB962C8B-B14F-4D97-AF65-F5344CB8AC3E}">
        <p14:creationId xmlns:p14="http://schemas.microsoft.com/office/powerpoint/2010/main" val="27151288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6200000">
            <a:off x="-3045810" y="3044278"/>
            <a:ext cx="6858000" cy="769441"/>
          </a:xfrm>
          <a:prstGeom prst="rect">
            <a:avLst/>
          </a:prstGeom>
          <a:noFill/>
        </p:spPr>
        <p:txBody>
          <a:bodyPr wrap="square" rtlCol="0">
            <a:spAutoFit/>
          </a:bodyPr>
          <a:lstStyle/>
          <a:p>
            <a:r>
              <a:rPr lang="en-US" sz="4400" b="1" dirty="0"/>
              <a:t>Owner E-Bike Calendar</a:t>
            </a:r>
            <a:endParaRPr lang="en-AU" sz="4400" b="1" dirty="0"/>
          </a:p>
        </p:txBody>
      </p:sp>
      <p:grpSp>
        <p:nvGrpSpPr>
          <p:cNvPr id="5" name="Group 4">
            <a:extLst>
              <a:ext uri="{FF2B5EF4-FFF2-40B4-BE49-F238E27FC236}">
                <a16:creationId xmlns:a16="http://schemas.microsoft.com/office/drawing/2014/main" xmlns="" id="{C859D712-E524-7AE2-D614-A4B6461FC1F6}"/>
              </a:ext>
            </a:extLst>
          </p:cNvPr>
          <p:cNvGrpSpPr/>
          <p:nvPr/>
        </p:nvGrpSpPr>
        <p:grpSpPr>
          <a:xfrm>
            <a:off x="1512829" y="-14028"/>
            <a:ext cx="3374571" cy="6858000"/>
            <a:chOff x="1512829" y="-14028"/>
            <a:chExt cx="3374571" cy="6858000"/>
          </a:xfrm>
        </p:grpSpPr>
        <p:grpSp>
          <p:nvGrpSpPr>
            <p:cNvPr id="6" name="Group 5"/>
            <p:cNvGrpSpPr/>
            <p:nvPr/>
          </p:nvGrpSpPr>
          <p:grpSpPr>
            <a:xfrm>
              <a:off x="1512829" y="-14028"/>
              <a:ext cx="3374571" cy="6858000"/>
              <a:chOff x="1752152" y="-15242"/>
              <a:chExt cx="3374571" cy="6858000"/>
            </a:xfrm>
          </p:grpSpPr>
          <p:grpSp>
            <p:nvGrpSpPr>
              <p:cNvPr id="9" name="Group 8"/>
              <p:cNvGrpSpPr/>
              <p:nvPr/>
            </p:nvGrpSpPr>
            <p:grpSpPr>
              <a:xfrm>
                <a:off x="1752152" y="-15242"/>
                <a:ext cx="3374571" cy="6858000"/>
                <a:chOff x="7977692" y="0"/>
                <a:chExt cx="3374571" cy="6858000"/>
              </a:xfrm>
            </p:grpSpPr>
            <p:sp>
              <p:nvSpPr>
                <p:cNvPr id="96" name="Rounded Rectangle 95"/>
                <p:cNvSpPr/>
                <p:nvPr/>
              </p:nvSpPr>
              <p:spPr>
                <a:xfrm>
                  <a:off x="8175511" y="251800"/>
                  <a:ext cx="3049352" cy="6194159"/>
                </a:xfrm>
                <a:prstGeom prst="roundRect">
                  <a:avLst/>
                </a:prstGeom>
                <a:solidFill>
                  <a:srgbClr val="FFFA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68" name="Group 67"/>
                <p:cNvGrpSpPr/>
                <p:nvPr/>
              </p:nvGrpSpPr>
              <p:grpSpPr>
                <a:xfrm>
                  <a:off x="8188075" y="463241"/>
                  <a:ext cx="2435973" cy="778707"/>
                  <a:chOff x="1391934" y="463241"/>
                  <a:chExt cx="2435973" cy="778707"/>
                </a:xfrm>
              </p:grpSpPr>
              <p:pic>
                <p:nvPicPr>
                  <p:cNvPr id="88" name="Picture 8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1934" y="463241"/>
                    <a:ext cx="778707" cy="778707"/>
                  </a:xfrm>
                  <a:prstGeom prst="rect">
                    <a:avLst/>
                  </a:prstGeom>
                </p:spPr>
              </p:pic>
              <p:sp>
                <p:nvSpPr>
                  <p:cNvPr id="90" name="TextBox 89"/>
                  <p:cNvSpPr txBox="1"/>
                  <p:nvPr/>
                </p:nvSpPr>
                <p:spPr>
                  <a:xfrm>
                    <a:off x="2009781" y="718728"/>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grpSp>
            <p:grpSp>
              <p:nvGrpSpPr>
                <p:cNvPr id="67" name="Group 66"/>
                <p:cNvGrpSpPr/>
                <p:nvPr/>
              </p:nvGrpSpPr>
              <p:grpSpPr>
                <a:xfrm>
                  <a:off x="7977692" y="0"/>
                  <a:ext cx="3374571" cy="6858000"/>
                  <a:chOff x="8817429" y="0"/>
                  <a:chExt cx="3374571" cy="6858000"/>
                </a:xfrm>
              </p:grpSpPr>
              <p:grpSp>
                <p:nvGrpSpPr>
                  <p:cNvPr id="70" name="Group 69"/>
                  <p:cNvGrpSpPr/>
                  <p:nvPr/>
                </p:nvGrpSpPr>
                <p:grpSpPr>
                  <a:xfrm>
                    <a:off x="8817429" y="0"/>
                    <a:ext cx="3374571" cy="6858000"/>
                    <a:chOff x="6333672" y="0"/>
                    <a:chExt cx="3374571" cy="6858000"/>
                  </a:xfrm>
                </p:grpSpPr>
                <p:pic>
                  <p:nvPicPr>
                    <p:cNvPr id="76" name="Picture 75"/>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77" name="Freeform 76"/>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71" name="TextBox 70"/>
                  <p:cNvSpPr txBox="1"/>
                  <p:nvPr/>
                </p:nvSpPr>
                <p:spPr>
                  <a:xfrm>
                    <a:off x="9242697" y="584492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72" name="TextBox 71"/>
                  <p:cNvSpPr txBox="1"/>
                  <p:nvPr/>
                </p:nvSpPr>
                <p:spPr>
                  <a:xfrm>
                    <a:off x="10621917" y="5845937"/>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Explore</a:t>
                    </a:r>
                  </a:p>
                </p:txBody>
              </p:sp>
              <p:sp>
                <p:nvSpPr>
                  <p:cNvPr id="73" name="TextBox 72"/>
                  <p:cNvSpPr txBox="1"/>
                  <p:nvPr/>
                </p:nvSpPr>
                <p:spPr>
                  <a:xfrm>
                    <a:off x="11300097" y="584492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74" name="Oval 73"/>
                  <p:cNvSpPr/>
                  <p:nvPr/>
                </p:nvSpPr>
                <p:spPr>
                  <a:xfrm>
                    <a:off x="10115282" y="586016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75" name="TextBox 74"/>
                  <p:cNvSpPr txBox="1"/>
                  <p:nvPr/>
                </p:nvSpPr>
                <p:spPr>
                  <a:xfrm>
                    <a:off x="9920877" y="5844861"/>
                    <a:ext cx="701040" cy="52706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My Bikes</a:t>
                    </a:r>
                  </a:p>
                </p:txBody>
              </p:sp>
            </p:grpSp>
          </p:grpSp>
          <p:sp>
            <p:nvSpPr>
              <p:cNvPr id="84" name="Rounded Rectangle 83"/>
              <p:cNvSpPr/>
              <p:nvPr/>
            </p:nvSpPr>
            <p:spPr>
              <a:xfrm>
                <a:off x="2037079" y="1958369"/>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lumMod val="65000"/>
                        <a:lumOff val="35000"/>
                      </a:schemeClr>
                    </a:solidFill>
                    <a:latin typeface="Lato" panose="020F0502020204030203" pitchFamily="34" charset="0"/>
                  </a:rPr>
                  <a:t>Owen-A2</a:t>
                </a:r>
                <a:endParaRPr lang="en-AU" dirty="0">
                  <a:solidFill>
                    <a:schemeClr val="tx1">
                      <a:lumMod val="65000"/>
                      <a:lumOff val="35000"/>
                    </a:schemeClr>
                  </a:solidFill>
                  <a:latin typeface="Lato" panose="020F0502020204030203" pitchFamily="34" charset="0"/>
                </a:endParaRPr>
              </a:p>
            </p:txBody>
          </p:sp>
          <p:sp>
            <p:nvSpPr>
              <p:cNvPr id="86" name="TextBox 85"/>
              <p:cNvSpPr txBox="1"/>
              <p:nvPr/>
            </p:nvSpPr>
            <p:spPr>
              <a:xfrm>
                <a:off x="2037079" y="1712148"/>
                <a:ext cx="864339"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E-Bike Name</a:t>
                </a:r>
                <a:endParaRPr lang="en-AU" sz="900" dirty="0">
                  <a:solidFill>
                    <a:schemeClr val="tx1">
                      <a:lumMod val="65000"/>
                      <a:lumOff val="35000"/>
                    </a:schemeClr>
                  </a:solidFill>
                  <a:latin typeface="Lato" panose="020F0502020204030203" pitchFamily="34" charset="0"/>
                </a:endParaRPr>
              </a:p>
            </p:txBody>
          </p:sp>
          <p:sp>
            <p:nvSpPr>
              <p:cNvPr id="87" name="Rounded Rectangle 86"/>
              <p:cNvSpPr/>
              <p:nvPr/>
            </p:nvSpPr>
            <p:spPr>
              <a:xfrm>
                <a:off x="2037079" y="2579529"/>
                <a:ext cx="1193801" cy="359077"/>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23/01/2026</a:t>
                </a:r>
                <a:endParaRPr lang="en-AU" dirty="0">
                  <a:solidFill>
                    <a:schemeClr val="bg1">
                      <a:lumMod val="65000"/>
                    </a:schemeClr>
                  </a:solidFill>
                  <a:latin typeface="Lato" panose="020F0502020204030203" pitchFamily="34" charset="0"/>
                </a:endParaRPr>
              </a:p>
            </p:txBody>
          </p:sp>
          <p:sp>
            <p:nvSpPr>
              <p:cNvPr id="89" name="TextBox 88"/>
              <p:cNvSpPr txBox="1"/>
              <p:nvPr/>
            </p:nvSpPr>
            <p:spPr>
              <a:xfrm>
                <a:off x="2037079" y="2368694"/>
                <a:ext cx="752129"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Availability</a:t>
                </a:r>
                <a:endParaRPr lang="en-AU" sz="900" dirty="0">
                  <a:solidFill>
                    <a:schemeClr val="tx1">
                      <a:lumMod val="65000"/>
                      <a:lumOff val="35000"/>
                    </a:schemeClr>
                  </a:solidFill>
                  <a:latin typeface="Lato" panose="020F0502020204030203" pitchFamily="34" charset="0"/>
                </a:endParaRPr>
              </a:p>
            </p:txBody>
          </p:sp>
          <p:sp>
            <p:nvSpPr>
              <p:cNvPr id="91" name="Rounded Rectangle 90"/>
              <p:cNvSpPr/>
              <p:nvPr/>
            </p:nvSpPr>
            <p:spPr>
              <a:xfrm>
                <a:off x="3596340" y="2564329"/>
                <a:ext cx="1193801" cy="362856"/>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21/12/2027</a:t>
                </a:r>
                <a:endParaRPr lang="en-AU" dirty="0">
                  <a:solidFill>
                    <a:schemeClr val="bg1">
                      <a:lumMod val="65000"/>
                    </a:schemeClr>
                  </a:solidFill>
                  <a:latin typeface="Lato" panose="020F0502020204030203" pitchFamily="34" charset="0"/>
                </a:endParaRPr>
              </a:p>
            </p:txBody>
          </p:sp>
          <p:sp>
            <p:nvSpPr>
              <p:cNvPr id="92" name="TextBox 91"/>
              <p:cNvSpPr txBox="1"/>
              <p:nvPr/>
            </p:nvSpPr>
            <p:spPr>
              <a:xfrm>
                <a:off x="3256279" y="2627774"/>
                <a:ext cx="316112"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To</a:t>
                </a:r>
                <a:endParaRPr lang="en-AU" sz="900" dirty="0">
                  <a:solidFill>
                    <a:schemeClr val="tx1">
                      <a:lumMod val="65000"/>
                      <a:lumOff val="35000"/>
                    </a:schemeClr>
                  </a:solidFill>
                  <a:latin typeface="Lato" panose="020F0502020204030203" pitchFamily="34" charset="0"/>
                </a:endParaRPr>
              </a:p>
            </p:txBody>
          </p:sp>
          <p:sp>
            <p:nvSpPr>
              <p:cNvPr id="94" name="Rounded Rectangle 93"/>
              <p:cNvSpPr/>
              <p:nvPr/>
            </p:nvSpPr>
            <p:spPr>
              <a:xfrm>
                <a:off x="2037079" y="3183232"/>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68</a:t>
                </a:r>
                <a:endParaRPr lang="en-AU" dirty="0">
                  <a:solidFill>
                    <a:schemeClr val="bg1">
                      <a:lumMod val="65000"/>
                    </a:schemeClr>
                  </a:solidFill>
                  <a:latin typeface="Lato" panose="020F0502020204030203" pitchFamily="34" charset="0"/>
                </a:endParaRPr>
              </a:p>
            </p:txBody>
          </p:sp>
          <p:sp>
            <p:nvSpPr>
              <p:cNvPr id="95" name="TextBox 94"/>
              <p:cNvSpPr txBox="1"/>
              <p:nvPr/>
            </p:nvSpPr>
            <p:spPr>
              <a:xfrm>
                <a:off x="2037079" y="2937011"/>
                <a:ext cx="1271502"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Price Per Week (Au$)</a:t>
                </a:r>
                <a:endParaRPr lang="en-AU" sz="900" dirty="0">
                  <a:solidFill>
                    <a:schemeClr val="tx1">
                      <a:lumMod val="65000"/>
                      <a:lumOff val="35000"/>
                    </a:schemeClr>
                  </a:solidFill>
                  <a:latin typeface="Lato" panose="020F0502020204030203" pitchFamily="34" charset="0"/>
                </a:endParaRPr>
              </a:p>
            </p:txBody>
          </p:sp>
          <p:sp>
            <p:nvSpPr>
              <p:cNvPr id="97" name="Rounded Rectangle 96"/>
              <p:cNvSpPr/>
              <p:nvPr/>
            </p:nvSpPr>
            <p:spPr>
              <a:xfrm>
                <a:off x="2037079" y="3815923"/>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Cargo</a:t>
                </a:r>
                <a:endParaRPr lang="en-AU" dirty="0">
                  <a:solidFill>
                    <a:schemeClr val="bg1">
                      <a:lumMod val="65000"/>
                    </a:schemeClr>
                  </a:solidFill>
                  <a:latin typeface="Lato" panose="020F0502020204030203" pitchFamily="34" charset="0"/>
                </a:endParaRPr>
              </a:p>
            </p:txBody>
          </p:sp>
          <p:sp>
            <p:nvSpPr>
              <p:cNvPr id="107" name="TextBox 106"/>
              <p:cNvSpPr txBox="1"/>
              <p:nvPr/>
            </p:nvSpPr>
            <p:spPr>
              <a:xfrm>
                <a:off x="2037079" y="3569702"/>
                <a:ext cx="904415"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Bike Category</a:t>
                </a:r>
                <a:endParaRPr lang="en-AU" sz="900" dirty="0">
                  <a:solidFill>
                    <a:schemeClr val="tx1">
                      <a:lumMod val="65000"/>
                      <a:lumOff val="35000"/>
                    </a:schemeClr>
                  </a:solidFill>
                  <a:latin typeface="Lato" panose="020F0502020204030203" pitchFamily="34" charset="0"/>
                </a:endParaRPr>
              </a:p>
            </p:txBody>
          </p:sp>
          <p:sp>
            <p:nvSpPr>
              <p:cNvPr id="3" name="Isosceles Triangle 2"/>
              <p:cNvSpPr/>
              <p:nvPr/>
            </p:nvSpPr>
            <p:spPr>
              <a:xfrm rot="10800000">
                <a:off x="4497320" y="3955588"/>
                <a:ext cx="137899" cy="94236"/>
              </a:xfrm>
              <a:prstGeom prst="triangl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118" name="Rounded Rectangle 117"/>
              <p:cNvSpPr/>
              <p:nvPr/>
            </p:nvSpPr>
            <p:spPr>
              <a:xfrm>
                <a:off x="2030960" y="4466865"/>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050" dirty="0">
                    <a:solidFill>
                      <a:schemeClr val="bg1">
                        <a:lumMod val="65000"/>
                      </a:schemeClr>
                    </a:solidFill>
                    <a:latin typeface="Lato" panose="020F0502020204030203" pitchFamily="34" charset="0"/>
                  </a:rPr>
                  <a:t>E10 </a:t>
                </a:r>
                <a:r>
                  <a:rPr lang="en-US" sz="1050" dirty="0">
                    <a:solidFill>
                      <a:schemeClr val="bg1">
                        <a:lumMod val="65000"/>
                      </a:schemeClr>
                    </a:solidFill>
                    <a:latin typeface="Lato" panose="020F0502020204030203" pitchFamily="34" charset="0"/>
                  </a:rPr>
                  <a:t>Union Road, Kensington NSW 2052</a:t>
                </a:r>
                <a:endParaRPr lang="en-AU" sz="1050" dirty="0">
                  <a:solidFill>
                    <a:schemeClr val="bg1">
                      <a:lumMod val="65000"/>
                    </a:schemeClr>
                  </a:solidFill>
                  <a:latin typeface="Lato" panose="020F0502020204030203" pitchFamily="34" charset="0"/>
                </a:endParaRPr>
              </a:p>
            </p:txBody>
          </p:sp>
          <p:sp>
            <p:nvSpPr>
              <p:cNvPr id="134" name="TextBox 133"/>
              <p:cNvSpPr txBox="1"/>
              <p:nvPr/>
            </p:nvSpPr>
            <p:spPr>
              <a:xfrm>
                <a:off x="2030960" y="4220644"/>
                <a:ext cx="1555234"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Pick-up – Drop-off Address</a:t>
                </a:r>
                <a:endParaRPr lang="en-AU" sz="900" dirty="0">
                  <a:solidFill>
                    <a:schemeClr val="tx1">
                      <a:lumMod val="65000"/>
                      <a:lumOff val="35000"/>
                    </a:schemeClr>
                  </a:solidFill>
                  <a:latin typeface="Lato" panose="020F0502020204030203" pitchFamily="34" charset="0"/>
                </a:endParaRPr>
              </a:p>
            </p:txBody>
          </p:sp>
          <p:sp>
            <p:nvSpPr>
              <p:cNvPr id="135" name="Rounded Rectangle 134"/>
              <p:cNvSpPr/>
              <p:nvPr/>
            </p:nvSpPr>
            <p:spPr>
              <a:xfrm>
                <a:off x="2037768" y="5247808"/>
                <a:ext cx="2743199" cy="399142"/>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Lato" panose="020F0502020204030203" pitchFamily="34" charset="0"/>
                  </a:rPr>
                  <a:t>Save Changes</a:t>
                </a:r>
                <a:endParaRPr lang="en-AU" sz="2800" b="1" dirty="0">
                  <a:solidFill>
                    <a:schemeClr val="bg1"/>
                  </a:solidFill>
                  <a:latin typeface="Lato" panose="020F0502020204030203" pitchFamily="34" charset="0"/>
                </a:endParaRPr>
              </a:p>
            </p:txBody>
          </p:sp>
          <p:sp>
            <p:nvSpPr>
              <p:cNvPr id="136" name="Rectangle 135"/>
              <p:cNvSpPr/>
              <p:nvPr/>
            </p:nvSpPr>
            <p:spPr>
              <a:xfrm>
                <a:off x="2088176" y="4953796"/>
                <a:ext cx="193424" cy="210677"/>
              </a:xfrm>
              <a:prstGeom prst="rect">
                <a:avLst/>
              </a:prstGeom>
              <a:solidFill>
                <a:srgbClr val="F4E1FF"/>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7" name="TextBox 136"/>
              <p:cNvSpPr txBox="1"/>
              <p:nvPr/>
            </p:nvSpPr>
            <p:spPr>
              <a:xfrm>
                <a:off x="2281600" y="4953796"/>
                <a:ext cx="2526654" cy="246221"/>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I confirm all </a:t>
                </a:r>
                <a:r>
                  <a:rPr lang="en-US" sz="1000" b="1" u="sng" dirty="0">
                    <a:solidFill>
                      <a:srgbClr val="9510E4"/>
                    </a:solidFill>
                    <a:latin typeface="Lato" panose="020F0502020204030203" pitchFamily="34" charset="0"/>
                  </a:rPr>
                  <a:t>e-bike features</a:t>
                </a:r>
                <a:r>
                  <a:rPr lang="en-US" sz="900" dirty="0">
                    <a:solidFill>
                      <a:schemeClr val="bg1">
                        <a:lumMod val="50000"/>
                      </a:schemeClr>
                    </a:solidFill>
                    <a:latin typeface="Lato" panose="020F0502020204030203" pitchFamily="34" charset="0"/>
                  </a:rPr>
                  <a:t> are working fine.</a:t>
                </a:r>
                <a:endParaRPr lang="en-AU" sz="900" dirty="0">
                  <a:solidFill>
                    <a:schemeClr val="bg1">
                      <a:lumMod val="50000"/>
                    </a:schemeClr>
                  </a:solidFill>
                  <a:latin typeface="Lato" panose="020F0502020204030203" pitchFamily="34" charset="0"/>
                </a:endParaRPr>
              </a:p>
            </p:txBody>
          </p:sp>
        </p:grpSp>
        <p:sp>
          <p:nvSpPr>
            <p:cNvPr id="65" name="Rectangle 64"/>
            <p:cNvSpPr/>
            <p:nvPr/>
          </p:nvSpPr>
          <p:spPr>
            <a:xfrm>
              <a:off x="1766670" y="4899120"/>
              <a:ext cx="357790" cy="369332"/>
            </a:xfrm>
            <a:prstGeom prst="rect">
              <a:avLst/>
            </a:prstGeom>
          </p:spPr>
          <p:txBody>
            <a:bodyPr wrap="none">
              <a:spAutoFit/>
            </a:bodyPr>
            <a:lstStyle/>
            <a:p>
              <a:r>
                <a:rPr lang="en-AU" b="1" dirty="0">
                  <a:solidFill>
                    <a:schemeClr val="tx1">
                      <a:lumMod val="50000"/>
                      <a:lumOff val="50000"/>
                    </a:schemeClr>
                  </a:solidFill>
                  <a:latin typeface="Google Sans"/>
                </a:rPr>
                <a:t>✓</a:t>
              </a:r>
              <a:endParaRPr lang="en-AU" dirty="0">
                <a:solidFill>
                  <a:schemeClr val="tx1">
                    <a:lumMod val="50000"/>
                    <a:lumOff val="50000"/>
                  </a:schemeClr>
                </a:solidFill>
              </a:endParaRPr>
            </a:p>
          </p:txBody>
        </p:sp>
        <p:pic>
          <p:nvPicPr>
            <p:cNvPr id="8" name="Picture 7"/>
            <p:cNvPicPr>
              <a:picLocks noChangeAspect="1"/>
            </p:cNvPicPr>
            <p:nvPr/>
          </p:nvPicPr>
          <p:blipFill>
            <a:blip r:embed="rId4"/>
            <a:stretch>
              <a:fillRect/>
            </a:stretch>
          </p:blipFill>
          <p:spPr>
            <a:xfrm>
              <a:off x="3405163" y="1480165"/>
              <a:ext cx="352474" cy="285790"/>
            </a:xfrm>
            <a:prstGeom prst="rect">
              <a:avLst/>
            </a:prstGeom>
          </p:spPr>
        </p:pic>
        <p:pic>
          <p:nvPicPr>
            <p:cNvPr id="66" name="Picture 65"/>
            <p:cNvPicPr>
              <a:picLocks noChangeAspect="1"/>
            </p:cNvPicPr>
            <p:nvPr/>
          </p:nvPicPr>
          <p:blipFill rotWithShape="1">
            <a:blip r:embed="rId5"/>
            <a:srcRect l="28965" r="6291" b="7480"/>
            <a:stretch/>
          </p:blipFill>
          <p:spPr>
            <a:xfrm>
              <a:off x="2823042" y="1100896"/>
              <a:ext cx="680387" cy="669288"/>
            </a:xfrm>
            <a:prstGeom prst="ellipse">
              <a:avLst/>
            </a:prstGeom>
            <a:ln w="63500" cap="rnd">
              <a:no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grpSp>
          <p:nvGrpSpPr>
            <p:cNvPr id="11" name="Group 10"/>
            <p:cNvGrpSpPr/>
            <p:nvPr/>
          </p:nvGrpSpPr>
          <p:grpSpPr>
            <a:xfrm>
              <a:off x="1807005" y="2839985"/>
              <a:ext cx="2164227" cy="1939609"/>
              <a:chOff x="1807005" y="2839985"/>
              <a:chExt cx="2164227" cy="1939609"/>
            </a:xfrm>
          </p:grpSpPr>
          <p:pic>
            <p:nvPicPr>
              <p:cNvPr id="2" name="Picture 1"/>
              <p:cNvPicPr>
                <a:picLocks noChangeAspect="1"/>
              </p:cNvPicPr>
              <p:nvPr/>
            </p:nvPicPr>
            <p:blipFill>
              <a:blip r:embed="rId6"/>
              <a:stretch>
                <a:fillRect/>
              </a:stretch>
            </p:blipFill>
            <p:spPr>
              <a:xfrm>
                <a:off x="1807005" y="2839985"/>
                <a:ext cx="2164227" cy="1939609"/>
              </a:xfrm>
              <a:prstGeom prst="rect">
                <a:avLst/>
              </a:prstGeom>
              <a:ln w="12700">
                <a:solidFill>
                  <a:srgbClr val="9510E4"/>
                </a:solidFill>
              </a:ln>
            </p:spPr>
          </p:pic>
          <p:sp>
            <p:nvSpPr>
              <p:cNvPr id="40" name="Freeform 39"/>
              <p:cNvSpPr/>
              <p:nvPr/>
            </p:nvSpPr>
            <p:spPr>
              <a:xfrm>
                <a:off x="2111667" y="3970057"/>
                <a:ext cx="1844325" cy="223856"/>
              </a:xfrm>
              <a:custGeom>
                <a:avLst/>
                <a:gdLst>
                  <a:gd name="connsiteX0" fmla="*/ 0 w 1844325"/>
                  <a:gd name="connsiteY0" fmla="*/ 111927 h 223856"/>
                  <a:gd name="connsiteX1" fmla="*/ 0 w 1844325"/>
                  <a:gd name="connsiteY1" fmla="*/ 111928 h 223856"/>
                  <a:gd name="connsiteX2" fmla="*/ 0 w 1844325"/>
                  <a:gd name="connsiteY2" fmla="*/ 111928 h 223856"/>
                  <a:gd name="connsiteX3" fmla="*/ 111928 w 1844325"/>
                  <a:gd name="connsiteY3" fmla="*/ 0 h 223856"/>
                  <a:gd name="connsiteX4" fmla="*/ 1844325 w 1844325"/>
                  <a:gd name="connsiteY4" fmla="*/ 0 h 223856"/>
                  <a:gd name="connsiteX5" fmla="*/ 1844325 w 1844325"/>
                  <a:gd name="connsiteY5" fmla="*/ 223856 h 223856"/>
                  <a:gd name="connsiteX6" fmla="*/ 111928 w 1844325"/>
                  <a:gd name="connsiteY6" fmla="*/ 223855 h 223856"/>
                  <a:gd name="connsiteX7" fmla="*/ 8796 w 1844325"/>
                  <a:gd name="connsiteY7" fmla="*/ 155495 h 223856"/>
                  <a:gd name="connsiteX8" fmla="*/ 0 w 1844325"/>
                  <a:gd name="connsiteY8" fmla="*/ 111928 h 223856"/>
                  <a:gd name="connsiteX9" fmla="*/ 8796 w 1844325"/>
                  <a:gd name="connsiteY9" fmla="*/ 68361 h 223856"/>
                  <a:gd name="connsiteX10" fmla="*/ 111928 w 1844325"/>
                  <a:gd name="connsiteY10" fmla="*/ 0 h 223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4325" h="223856">
                    <a:moveTo>
                      <a:pt x="0" y="111927"/>
                    </a:moveTo>
                    <a:lnTo>
                      <a:pt x="0" y="111928"/>
                    </a:lnTo>
                    <a:lnTo>
                      <a:pt x="0" y="111928"/>
                    </a:lnTo>
                    <a:close/>
                    <a:moveTo>
                      <a:pt x="111928" y="0"/>
                    </a:moveTo>
                    <a:lnTo>
                      <a:pt x="1844325" y="0"/>
                    </a:lnTo>
                    <a:lnTo>
                      <a:pt x="1844325" y="223856"/>
                    </a:lnTo>
                    <a:lnTo>
                      <a:pt x="111928" y="223855"/>
                    </a:lnTo>
                    <a:cubicBezTo>
                      <a:pt x="65566" y="223855"/>
                      <a:pt x="25788" y="195667"/>
                      <a:pt x="8796" y="155495"/>
                    </a:cubicBezTo>
                    <a:lnTo>
                      <a:pt x="0" y="111928"/>
                    </a:lnTo>
                    <a:lnTo>
                      <a:pt x="8796" y="68361"/>
                    </a:lnTo>
                    <a:cubicBezTo>
                      <a:pt x="25788" y="28188"/>
                      <a:pt x="65566" y="0"/>
                      <a:pt x="111928" y="0"/>
                    </a:cubicBezTo>
                    <a:close/>
                  </a:path>
                </a:pathLst>
              </a:custGeom>
              <a:solidFill>
                <a:srgbClr val="9510E4">
                  <a:alpha val="4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Freeform 40"/>
              <p:cNvSpPr/>
              <p:nvPr/>
            </p:nvSpPr>
            <p:spPr>
              <a:xfrm rot="10800000">
                <a:off x="1832049" y="4495322"/>
                <a:ext cx="1844325" cy="223856"/>
              </a:xfrm>
              <a:custGeom>
                <a:avLst/>
                <a:gdLst>
                  <a:gd name="connsiteX0" fmla="*/ 0 w 1844325"/>
                  <a:gd name="connsiteY0" fmla="*/ 111927 h 223856"/>
                  <a:gd name="connsiteX1" fmla="*/ 0 w 1844325"/>
                  <a:gd name="connsiteY1" fmla="*/ 111928 h 223856"/>
                  <a:gd name="connsiteX2" fmla="*/ 0 w 1844325"/>
                  <a:gd name="connsiteY2" fmla="*/ 111928 h 223856"/>
                  <a:gd name="connsiteX3" fmla="*/ 111928 w 1844325"/>
                  <a:gd name="connsiteY3" fmla="*/ 0 h 223856"/>
                  <a:gd name="connsiteX4" fmla="*/ 1844325 w 1844325"/>
                  <a:gd name="connsiteY4" fmla="*/ 0 h 223856"/>
                  <a:gd name="connsiteX5" fmla="*/ 1844325 w 1844325"/>
                  <a:gd name="connsiteY5" fmla="*/ 223856 h 223856"/>
                  <a:gd name="connsiteX6" fmla="*/ 111928 w 1844325"/>
                  <a:gd name="connsiteY6" fmla="*/ 223855 h 223856"/>
                  <a:gd name="connsiteX7" fmla="*/ 8796 w 1844325"/>
                  <a:gd name="connsiteY7" fmla="*/ 155495 h 223856"/>
                  <a:gd name="connsiteX8" fmla="*/ 0 w 1844325"/>
                  <a:gd name="connsiteY8" fmla="*/ 111928 h 223856"/>
                  <a:gd name="connsiteX9" fmla="*/ 8796 w 1844325"/>
                  <a:gd name="connsiteY9" fmla="*/ 68361 h 223856"/>
                  <a:gd name="connsiteX10" fmla="*/ 111928 w 1844325"/>
                  <a:gd name="connsiteY10" fmla="*/ 0 h 223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4325" h="223856">
                    <a:moveTo>
                      <a:pt x="0" y="111927"/>
                    </a:moveTo>
                    <a:lnTo>
                      <a:pt x="0" y="111928"/>
                    </a:lnTo>
                    <a:lnTo>
                      <a:pt x="0" y="111928"/>
                    </a:lnTo>
                    <a:close/>
                    <a:moveTo>
                      <a:pt x="111928" y="0"/>
                    </a:moveTo>
                    <a:lnTo>
                      <a:pt x="1844325" y="0"/>
                    </a:lnTo>
                    <a:lnTo>
                      <a:pt x="1844325" y="223856"/>
                    </a:lnTo>
                    <a:lnTo>
                      <a:pt x="111928" y="223855"/>
                    </a:lnTo>
                    <a:cubicBezTo>
                      <a:pt x="65566" y="223855"/>
                      <a:pt x="25788" y="195667"/>
                      <a:pt x="8796" y="155495"/>
                    </a:cubicBezTo>
                    <a:lnTo>
                      <a:pt x="0" y="111928"/>
                    </a:lnTo>
                    <a:lnTo>
                      <a:pt x="8796" y="68361"/>
                    </a:lnTo>
                    <a:cubicBezTo>
                      <a:pt x="25788" y="28188"/>
                      <a:pt x="65566" y="0"/>
                      <a:pt x="111928" y="0"/>
                    </a:cubicBezTo>
                    <a:close/>
                  </a:path>
                </a:pathLst>
              </a:custGeom>
              <a:solidFill>
                <a:srgbClr val="9510E4">
                  <a:alpha val="4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1832047" y="4225812"/>
                <a:ext cx="2118371" cy="242178"/>
              </a:xfrm>
              <a:prstGeom prst="rect">
                <a:avLst/>
              </a:prstGeom>
              <a:solidFill>
                <a:srgbClr val="9510E4">
                  <a:alpha val="4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Tree>
    <p:extLst>
      <p:ext uri="{BB962C8B-B14F-4D97-AF65-F5344CB8AC3E}">
        <p14:creationId xmlns:p14="http://schemas.microsoft.com/office/powerpoint/2010/main" val="2845018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6200000">
            <a:off x="-3045810" y="3044278"/>
            <a:ext cx="6858000" cy="769441"/>
          </a:xfrm>
          <a:prstGeom prst="rect">
            <a:avLst/>
          </a:prstGeom>
          <a:noFill/>
        </p:spPr>
        <p:txBody>
          <a:bodyPr wrap="square" rtlCol="0">
            <a:spAutoFit/>
          </a:bodyPr>
          <a:lstStyle/>
          <a:p>
            <a:r>
              <a:rPr lang="en-US" sz="4400" b="1" dirty="0"/>
              <a:t>Renter E-Bike Filter</a:t>
            </a:r>
            <a:endParaRPr lang="en-AU" sz="4400" b="1" dirty="0"/>
          </a:p>
        </p:txBody>
      </p:sp>
      <p:grpSp>
        <p:nvGrpSpPr>
          <p:cNvPr id="5" name="Group 4"/>
          <p:cNvGrpSpPr/>
          <p:nvPr/>
        </p:nvGrpSpPr>
        <p:grpSpPr>
          <a:xfrm>
            <a:off x="947075" y="0"/>
            <a:ext cx="3374571" cy="6858000"/>
            <a:chOff x="7676296" y="-94149"/>
            <a:chExt cx="3374571" cy="685800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9969" y="149945"/>
              <a:ext cx="3189491" cy="5801276"/>
            </a:xfrm>
            <a:prstGeom prst="rect">
              <a:avLst/>
            </a:prstGeom>
          </p:spPr>
        </p:pic>
        <p:grpSp>
          <p:nvGrpSpPr>
            <p:cNvPr id="44" name="Group 43"/>
            <p:cNvGrpSpPr/>
            <p:nvPr/>
          </p:nvGrpSpPr>
          <p:grpSpPr>
            <a:xfrm>
              <a:off x="7676296" y="-94149"/>
              <a:ext cx="3374571" cy="6858000"/>
              <a:chOff x="4950097" y="0"/>
              <a:chExt cx="3374571" cy="6858000"/>
            </a:xfrm>
          </p:grpSpPr>
          <p:grpSp>
            <p:nvGrpSpPr>
              <p:cNvPr id="45" name="Group 44"/>
              <p:cNvGrpSpPr/>
              <p:nvPr/>
            </p:nvGrpSpPr>
            <p:grpSpPr>
              <a:xfrm>
                <a:off x="4950097" y="0"/>
                <a:ext cx="3374571" cy="6858000"/>
                <a:chOff x="6333672" y="0"/>
                <a:chExt cx="3374571" cy="6858000"/>
              </a:xfrm>
            </p:grpSpPr>
            <p:pic>
              <p:nvPicPr>
                <p:cNvPr id="51" name="Picture 50"/>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52" name="Freeform 51"/>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6" name="TextBox 45"/>
              <p:cNvSpPr txBox="1"/>
              <p:nvPr/>
            </p:nvSpPr>
            <p:spPr>
              <a:xfrm>
                <a:off x="5321859" y="5848701"/>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My Rides</a:t>
                </a:r>
              </a:p>
            </p:txBody>
          </p:sp>
          <p:sp>
            <p:nvSpPr>
              <p:cNvPr id="47" name="TextBox 46"/>
              <p:cNvSpPr txBox="1"/>
              <p:nvPr/>
            </p:nvSpPr>
            <p:spPr>
              <a:xfrm>
                <a:off x="6701079" y="5849717"/>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Explore</a:t>
                </a:r>
              </a:p>
            </p:txBody>
          </p:sp>
          <p:sp>
            <p:nvSpPr>
              <p:cNvPr id="48" name="TextBox 47"/>
              <p:cNvSpPr txBox="1"/>
              <p:nvPr/>
            </p:nvSpPr>
            <p:spPr>
              <a:xfrm>
                <a:off x="73792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49" name="Oval 48"/>
              <p:cNvSpPr/>
              <p:nvPr/>
            </p:nvSpPr>
            <p:spPr>
              <a:xfrm>
                <a:off x="6194444" y="586394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50" name="TextBox 49"/>
              <p:cNvSpPr txBox="1"/>
              <p:nvPr/>
            </p:nvSpPr>
            <p:spPr>
              <a:xfrm>
                <a:off x="6000039" y="584864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grpSp>
      <p:grpSp>
        <p:nvGrpSpPr>
          <p:cNvPr id="6" name="Group 5">
            <a:extLst>
              <a:ext uri="{FF2B5EF4-FFF2-40B4-BE49-F238E27FC236}">
                <a16:creationId xmlns:a16="http://schemas.microsoft.com/office/drawing/2014/main" xmlns="" id="{EEDA20BF-EFAE-67C1-D27F-EB7EA5FE32E4}"/>
              </a:ext>
            </a:extLst>
          </p:cNvPr>
          <p:cNvGrpSpPr/>
          <p:nvPr/>
        </p:nvGrpSpPr>
        <p:grpSpPr>
          <a:xfrm>
            <a:off x="8378914" y="0"/>
            <a:ext cx="3374571" cy="6858000"/>
            <a:chOff x="8378914" y="0"/>
            <a:chExt cx="3374571" cy="6858000"/>
          </a:xfrm>
        </p:grpSpPr>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8442" y="432759"/>
              <a:ext cx="778707" cy="778707"/>
            </a:xfrm>
            <a:prstGeom prst="rect">
              <a:avLst/>
            </a:prstGeom>
          </p:spPr>
        </p:pic>
        <p:sp>
          <p:nvSpPr>
            <p:cNvPr id="69" name="TextBox 68"/>
            <p:cNvSpPr txBox="1"/>
            <p:nvPr/>
          </p:nvSpPr>
          <p:spPr>
            <a:xfrm>
              <a:off x="9216289" y="688246"/>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sp>
          <p:nvSpPr>
            <p:cNvPr id="78" name="TextBox 77"/>
            <p:cNvSpPr txBox="1"/>
            <p:nvPr/>
          </p:nvSpPr>
          <p:spPr>
            <a:xfrm>
              <a:off x="8597177" y="3540659"/>
              <a:ext cx="2813829" cy="307777"/>
            </a:xfrm>
            <a:prstGeom prst="rect">
              <a:avLst/>
            </a:prstGeom>
            <a:noFill/>
          </p:spPr>
          <p:txBody>
            <a:bodyPr wrap="square" rtlCol="0">
              <a:spAutoFit/>
            </a:bodyPr>
            <a:lstStyle/>
            <a:p>
              <a:r>
                <a:rPr lang="en-US" sz="1400" b="1" dirty="0">
                  <a:solidFill>
                    <a:schemeClr val="tx1">
                      <a:lumMod val="65000"/>
                      <a:lumOff val="35000"/>
                    </a:schemeClr>
                  </a:solidFill>
                  <a:latin typeface="Comfortaa" pitchFamily="2" charset="0"/>
                </a:rPr>
                <a:t>Similar E-Bikes</a:t>
              </a:r>
              <a:endParaRPr lang="en-AU" sz="1400" b="1" dirty="0">
                <a:solidFill>
                  <a:schemeClr val="tx1">
                    <a:lumMod val="65000"/>
                    <a:lumOff val="35000"/>
                  </a:schemeClr>
                </a:solidFill>
                <a:latin typeface="Comfortaa" pitchFamily="2" charset="0"/>
              </a:endParaRPr>
            </a:p>
          </p:txBody>
        </p:sp>
        <p:sp>
          <p:nvSpPr>
            <p:cNvPr id="104" name="Rectangle 103"/>
            <p:cNvSpPr/>
            <p:nvPr/>
          </p:nvSpPr>
          <p:spPr>
            <a:xfrm>
              <a:off x="8445193" y="3851943"/>
              <a:ext cx="3164399" cy="1224919"/>
            </a:xfrm>
            <a:prstGeom prst="rect">
              <a:avLst/>
            </a:prstGeom>
            <a:solidFill>
              <a:srgbClr val="FFE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05" name="Straight Connector 104"/>
            <p:cNvCxnSpPr/>
            <p:nvPr/>
          </p:nvCxnSpPr>
          <p:spPr>
            <a:xfrm>
              <a:off x="8704188" y="4143798"/>
              <a:ext cx="2586513"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8660895" y="3883291"/>
              <a:ext cx="896399" cy="276999"/>
            </a:xfrm>
            <a:prstGeom prst="rect">
              <a:avLst/>
            </a:prstGeom>
            <a:noFill/>
          </p:spPr>
          <p:txBody>
            <a:bodyPr wrap="none" rtlCol="0">
              <a:spAutoFit/>
            </a:bodyPr>
            <a:lstStyle/>
            <a:p>
              <a:r>
                <a:rPr lang="en-US" sz="1200" b="1" dirty="0">
                  <a:solidFill>
                    <a:srgbClr val="9510E4"/>
                  </a:solidFill>
                  <a:latin typeface="Comfortaa" pitchFamily="2" charset="0"/>
                </a:rPr>
                <a:t>Owen-A2</a:t>
              </a:r>
              <a:endParaRPr lang="en-AU" sz="1200" b="1" dirty="0">
                <a:solidFill>
                  <a:srgbClr val="9510E4"/>
                </a:solidFill>
                <a:latin typeface="Comfortaa" pitchFamily="2" charset="0"/>
              </a:endParaRPr>
            </a:p>
          </p:txBody>
        </p:sp>
        <p:pic>
          <p:nvPicPr>
            <p:cNvPr id="108" name="Picture 107"/>
            <p:cNvPicPr>
              <a:picLocks noChangeAspect="1"/>
            </p:cNvPicPr>
            <p:nvPr/>
          </p:nvPicPr>
          <p:blipFill rotWithShape="1">
            <a:blip r:embed="rId5"/>
            <a:srcRect l="35787" t="7837" b="12703"/>
            <a:stretch/>
          </p:blipFill>
          <p:spPr>
            <a:xfrm>
              <a:off x="8728205" y="4204910"/>
              <a:ext cx="680141" cy="632289"/>
            </a:xfrm>
            <a:prstGeom prst="ellipse">
              <a:avLst/>
            </a:prstGeom>
            <a:ln w="63500" cap="rnd">
              <a:no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sp>
          <p:nvSpPr>
            <p:cNvPr id="109" name="5-Point Star 108"/>
            <p:cNvSpPr/>
            <p:nvPr/>
          </p:nvSpPr>
          <p:spPr>
            <a:xfrm>
              <a:off x="8728205" y="4881072"/>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0" name="5-Point Star 109"/>
            <p:cNvSpPr/>
            <p:nvPr/>
          </p:nvSpPr>
          <p:spPr>
            <a:xfrm>
              <a:off x="8874940" y="4881282"/>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1" name="5-Point Star 110"/>
            <p:cNvSpPr/>
            <p:nvPr/>
          </p:nvSpPr>
          <p:spPr>
            <a:xfrm>
              <a:off x="9018151" y="4880967"/>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2" name="5-Point Star 111"/>
            <p:cNvSpPr/>
            <p:nvPr/>
          </p:nvSpPr>
          <p:spPr>
            <a:xfrm>
              <a:off x="9164886" y="4881177"/>
              <a:ext cx="108000" cy="108000"/>
            </a:xfrm>
            <a:prstGeom prst="star5">
              <a:avLst/>
            </a:prstGeom>
            <a:no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3" name="5-Point Star 112"/>
            <p:cNvSpPr/>
            <p:nvPr/>
          </p:nvSpPr>
          <p:spPr>
            <a:xfrm>
              <a:off x="9309336" y="4882506"/>
              <a:ext cx="108000" cy="108000"/>
            </a:xfrm>
            <a:prstGeom prst="star5">
              <a:avLst/>
            </a:prstGeom>
            <a:no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4" name="Rectangle 113"/>
            <p:cNvSpPr/>
            <p:nvPr/>
          </p:nvSpPr>
          <p:spPr>
            <a:xfrm>
              <a:off x="9563651" y="3888621"/>
              <a:ext cx="1851789" cy="253916"/>
            </a:xfrm>
            <a:prstGeom prst="rect">
              <a:avLst/>
            </a:prstGeom>
          </p:spPr>
          <p:txBody>
            <a:bodyPr wrap="none">
              <a:spAutoFit/>
            </a:bodyPr>
            <a:lstStyle/>
            <a:p>
              <a:r>
                <a:rPr lang="en-US" sz="1050" dirty="0">
                  <a:solidFill>
                    <a:schemeClr val="tx1">
                      <a:lumMod val="65000"/>
                      <a:lumOff val="35000"/>
                    </a:schemeClr>
                  </a:solidFill>
                  <a:latin typeface="Lato" panose="020F0502020204030203" pitchFamily="34" charset="0"/>
                </a:rPr>
                <a:t>23 Jan, 2026 – 21 Dec, 2027</a:t>
              </a:r>
              <a:endParaRPr lang="en-AU" sz="1050" dirty="0"/>
            </a:p>
          </p:txBody>
        </p:sp>
        <p:sp>
          <p:nvSpPr>
            <p:cNvPr id="115" name="Rectangle 114"/>
            <p:cNvSpPr/>
            <p:nvPr/>
          </p:nvSpPr>
          <p:spPr>
            <a:xfrm>
              <a:off x="9633524" y="4065155"/>
              <a:ext cx="1921680" cy="1046440"/>
            </a:xfrm>
            <a:prstGeom prst="rect">
              <a:avLst/>
            </a:prstGeom>
          </p:spPr>
          <p:txBody>
            <a:bodyPr wrap="square">
              <a:spAutoFit/>
            </a:bodyPr>
            <a:lstStyle/>
            <a:p>
              <a:pPr>
                <a:lnSpc>
                  <a:spcPct val="150000"/>
                </a:lnSpc>
              </a:pPr>
              <a:r>
                <a:rPr lang="en-AU" sz="1400" b="1" dirty="0">
                  <a:solidFill>
                    <a:srgbClr val="9510E4"/>
                  </a:solidFill>
                  <a:latin typeface="Lato" panose="020F0502020204030203" pitchFamily="34" charset="0"/>
                </a:rPr>
                <a:t>   🚲</a:t>
              </a:r>
              <a:r>
                <a:rPr lang="en-AU" sz="1000" b="1" dirty="0">
                  <a:solidFill>
                    <a:schemeClr val="bg1">
                      <a:lumMod val="50000"/>
                    </a:schemeClr>
                  </a:solidFill>
                  <a:latin typeface="Lato" panose="020F0502020204030203" pitchFamily="34" charset="0"/>
                </a:rPr>
                <a:t>    </a:t>
              </a:r>
              <a:r>
                <a:rPr lang="en-AU" sz="1000" dirty="0">
                  <a:solidFill>
                    <a:schemeClr val="bg1">
                      <a:lumMod val="50000"/>
                    </a:schemeClr>
                  </a:solidFill>
                  <a:latin typeface="Lato" panose="020F0502020204030203" pitchFamily="34" charset="0"/>
                </a:rPr>
                <a:t>Cargo</a:t>
              </a:r>
            </a:p>
            <a:p>
              <a:pPr>
                <a:lnSpc>
                  <a:spcPct val="150000"/>
                </a:lnSpc>
              </a:pPr>
              <a:r>
                <a:rPr lang="en-US" sz="1000" b="1" dirty="0">
                  <a:solidFill>
                    <a:srgbClr val="9510E4"/>
                  </a:solidFill>
                  <a:latin typeface="Lato" panose="020F0502020204030203" pitchFamily="34" charset="0"/>
                </a:rPr>
                <a:t>$/Wk  68</a:t>
              </a:r>
            </a:p>
            <a:p>
              <a:r>
                <a:rPr lang="en-AU" sz="1100" b="1" dirty="0">
                  <a:solidFill>
                    <a:srgbClr val="9510E4"/>
                  </a:solidFill>
                  <a:latin typeface="Lato" panose="020F0502020204030203" pitchFamily="34" charset="0"/>
                </a:rPr>
                <a:t>     </a:t>
              </a:r>
              <a:r>
                <a:rPr lang="en-AU" sz="1600" b="1" dirty="0">
                  <a:solidFill>
                    <a:srgbClr val="9510E4"/>
                  </a:solidFill>
                  <a:latin typeface="Lato" panose="020F0502020204030203" pitchFamily="34" charset="0"/>
                </a:rPr>
                <a:t>📍</a:t>
              </a:r>
              <a:r>
                <a:rPr lang="en-AU" sz="1100" b="1" dirty="0">
                  <a:solidFill>
                    <a:srgbClr val="9510E4"/>
                  </a:solidFill>
                  <a:latin typeface="Lato" panose="020F0502020204030203" pitchFamily="34" charset="0"/>
                </a:rPr>
                <a:t>  </a:t>
              </a:r>
              <a:r>
                <a:rPr lang="en-AU" sz="1000" dirty="0">
                  <a:solidFill>
                    <a:schemeClr val="bg1">
                      <a:lumMod val="50000"/>
                    </a:schemeClr>
                  </a:solidFill>
                  <a:latin typeface="Lato" panose="020F0502020204030203" pitchFamily="34" charset="0"/>
                </a:rPr>
                <a:t>E10 </a:t>
              </a:r>
              <a:r>
                <a:rPr lang="en-US" sz="1000" dirty="0">
                  <a:solidFill>
                    <a:schemeClr val="bg1">
                      <a:lumMod val="50000"/>
                    </a:schemeClr>
                  </a:solidFill>
                  <a:latin typeface="Lato" panose="020F0502020204030203" pitchFamily="34" charset="0"/>
                </a:rPr>
                <a:t>Union Road,                               </a:t>
              </a:r>
              <a:r>
                <a:rPr lang="en-US" sz="1000" dirty="0">
                  <a:solidFill>
                    <a:srgbClr val="FFEBFF"/>
                  </a:solidFill>
                  <a:latin typeface="Lato" panose="020F0502020204030203" pitchFamily="34" charset="0"/>
                </a:rPr>
                <a:t>.  </a:t>
              </a:r>
              <a:r>
                <a:rPr lang="en-US" sz="1000" dirty="0">
                  <a:solidFill>
                    <a:schemeClr val="bg1">
                      <a:lumMod val="50000"/>
                    </a:schemeClr>
                  </a:solidFill>
                  <a:latin typeface="Lato" panose="020F0502020204030203" pitchFamily="34" charset="0"/>
                </a:rPr>
                <a:t>             Kensington NSW 2052</a:t>
              </a:r>
              <a:endParaRPr lang="en-AU" sz="1000" dirty="0">
                <a:solidFill>
                  <a:schemeClr val="bg1">
                    <a:lumMod val="50000"/>
                  </a:schemeClr>
                </a:solidFill>
                <a:latin typeface="Lato" panose="020F0502020204030203" pitchFamily="34" charset="0"/>
              </a:endParaRPr>
            </a:p>
          </p:txBody>
        </p:sp>
        <p:grpSp>
          <p:nvGrpSpPr>
            <p:cNvPr id="116" name="Group 115"/>
            <p:cNvGrpSpPr/>
            <p:nvPr/>
          </p:nvGrpSpPr>
          <p:grpSpPr>
            <a:xfrm>
              <a:off x="8442435" y="5121801"/>
              <a:ext cx="3164399" cy="1259652"/>
              <a:chOff x="4637863" y="1851908"/>
              <a:chExt cx="3164399" cy="1259652"/>
            </a:xfrm>
          </p:grpSpPr>
          <p:sp>
            <p:nvSpPr>
              <p:cNvPr id="117" name="Rectangle 116"/>
              <p:cNvSpPr/>
              <p:nvPr/>
            </p:nvSpPr>
            <p:spPr>
              <a:xfrm>
                <a:off x="4637863" y="1851908"/>
                <a:ext cx="3164399" cy="1224919"/>
              </a:xfrm>
              <a:prstGeom prst="rect">
                <a:avLst/>
              </a:prstGeom>
              <a:solidFill>
                <a:srgbClr val="FFE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9" name="Straight Connector 118"/>
              <p:cNvCxnSpPr/>
              <p:nvPr/>
            </p:nvCxnSpPr>
            <p:spPr>
              <a:xfrm>
                <a:off x="4896858" y="2143763"/>
                <a:ext cx="2586513"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4853565" y="1883256"/>
                <a:ext cx="870751" cy="276999"/>
              </a:xfrm>
              <a:prstGeom prst="rect">
                <a:avLst/>
              </a:prstGeom>
              <a:noFill/>
            </p:spPr>
            <p:txBody>
              <a:bodyPr wrap="none" rtlCol="0">
                <a:spAutoFit/>
              </a:bodyPr>
              <a:lstStyle/>
              <a:p>
                <a:r>
                  <a:rPr lang="en-US" sz="1200" b="1" dirty="0">
                    <a:solidFill>
                      <a:srgbClr val="9510E4"/>
                    </a:solidFill>
                    <a:latin typeface="Comfortaa" pitchFamily="2" charset="0"/>
                  </a:rPr>
                  <a:t>Owen-B1</a:t>
                </a:r>
                <a:endParaRPr lang="en-AU" sz="1200" b="1" dirty="0">
                  <a:solidFill>
                    <a:srgbClr val="9510E4"/>
                  </a:solidFill>
                  <a:latin typeface="Comfortaa" pitchFamily="2" charset="0"/>
                </a:endParaRPr>
              </a:p>
            </p:txBody>
          </p:sp>
          <p:pic>
            <p:nvPicPr>
              <p:cNvPr id="121" name="Picture 120"/>
              <p:cNvPicPr>
                <a:picLocks noChangeAspect="1"/>
              </p:cNvPicPr>
              <p:nvPr/>
            </p:nvPicPr>
            <p:blipFill rotWithShape="1">
              <a:blip r:embed="rId5"/>
              <a:srcRect l="35787" t="7837" b="12703"/>
              <a:stretch/>
            </p:blipFill>
            <p:spPr>
              <a:xfrm>
                <a:off x="4920875" y="2204875"/>
                <a:ext cx="680141" cy="632289"/>
              </a:xfrm>
              <a:prstGeom prst="ellipse">
                <a:avLst/>
              </a:prstGeom>
              <a:ln w="63500" cap="rnd">
                <a:no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sp>
            <p:nvSpPr>
              <p:cNvPr id="122" name="5-Point Star 121"/>
              <p:cNvSpPr/>
              <p:nvPr/>
            </p:nvSpPr>
            <p:spPr>
              <a:xfrm>
                <a:off x="4920875" y="2881037"/>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3" name="5-Point Star 122"/>
              <p:cNvSpPr/>
              <p:nvPr/>
            </p:nvSpPr>
            <p:spPr>
              <a:xfrm>
                <a:off x="5067610" y="2881247"/>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4" name="5-Point Star 123"/>
              <p:cNvSpPr/>
              <p:nvPr/>
            </p:nvSpPr>
            <p:spPr>
              <a:xfrm>
                <a:off x="5210821" y="2880932"/>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5" name="5-Point Star 124"/>
              <p:cNvSpPr/>
              <p:nvPr/>
            </p:nvSpPr>
            <p:spPr>
              <a:xfrm>
                <a:off x="5357556" y="2881142"/>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6" name="5-Point Star 125"/>
              <p:cNvSpPr/>
              <p:nvPr/>
            </p:nvSpPr>
            <p:spPr>
              <a:xfrm>
                <a:off x="5502006" y="2882471"/>
                <a:ext cx="108000" cy="108000"/>
              </a:xfrm>
              <a:prstGeom prst="star5">
                <a:avLst/>
              </a:prstGeom>
              <a:no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7" name="Rectangle 126"/>
              <p:cNvSpPr/>
              <p:nvPr/>
            </p:nvSpPr>
            <p:spPr>
              <a:xfrm>
                <a:off x="5756321" y="1888586"/>
                <a:ext cx="1851789" cy="253916"/>
              </a:xfrm>
              <a:prstGeom prst="rect">
                <a:avLst/>
              </a:prstGeom>
            </p:spPr>
            <p:txBody>
              <a:bodyPr wrap="none">
                <a:spAutoFit/>
              </a:bodyPr>
              <a:lstStyle/>
              <a:p>
                <a:r>
                  <a:rPr lang="en-US" sz="1050" dirty="0">
                    <a:solidFill>
                      <a:schemeClr val="tx1">
                        <a:lumMod val="65000"/>
                        <a:lumOff val="35000"/>
                      </a:schemeClr>
                    </a:solidFill>
                    <a:latin typeface="Lato" panose="020F0502020204030203" pitchFamily="34" charset="0"/>
                  </a:rPr>
                  <a:t>13 Jan, 2027 – 01 Dec, 2027</a:t>
                </a:r>
                <a:endParaRPr lang="en-AU" sz="1050" dirty="0"/>
              </a:p>
            </p:txBody>
          </p:sp>
          <p:sp>
            <p:nvSpPr>
              <p:cNvPr id="128" name="Rectangle 127"/>
              <p:cNvSpPr/>
              <p:nvPr/>
            </p:nvSpPr>
            <p:spPr>
              <a:xfrm>
                <a:off x="5826194" y="2065120"/>
                <a:ext cx="1921680" cy="1046440"/>
              </a:xfrm>
              <a:prstGeom prst="rect">
                <a:avLst/>
              </a:prstGeom>
            </p:spPr>
            <p:txBody>
              <a:bodyPr wrap="square">
                <a:spAutoFit/>
              </a:bodyPr>
              <a:lstStyle/>
              <a:p>
                <a:pPr>
                  <a:lnSpc>
                    <a:spcPct val="150000"/>
                  </a:lnSpc>
                </a:pPr>
                <a:r>
                  <a:rPr lang="en-AU" sz="1400" b="1" dirty="0">
                    <a:solidFill>
                      <a:srgbClr val="9510E4"/>
                    </a:solidFill>
                    <a:latin typeface="Lato" panose="020F0502020204030203" pitchFamily="34" charset="0"/>
                  </a:rPr>
                  <a:t>   🚲</a:t>
                </a:r>
                <a:r>
                  <a:rPr lang="en-AU" sz="1000" b="1" dirty="0">
                    <a:solidFill>
                      <a:schemeClr val="bg1">
                        <a:lumMod val="50000"/>
                      </a:schemeClr>
                    </a:solidFill>
                    <a:latin typeface="Lato" panose="020F0502020204030203" pitchFamily="34" charset="0"/>
                  </a:rPr>
                  <a:t>    </a:t>
                </a:r>
                <a:r>
                  <a:rPr lang="en-AU" sz="1000" dirty="0">
                    <a:solidFill>
                      <a:schemeClr val="bg1">
                        <a:lumMod val="50000"/>
                      </a:schemeClr>
                    </a:solidFill>
                    <a:latin typeface="Lato" panose="020F0502020204030203" pitchFamily="34" charset="0"/>
                  </a:rPr>
                  <a:t>Hybrid</a:t>
                </a:r>
              </a:p>
              <a:p>
                <a:pPr>
                  <a:lnSpc>
                    <a:spcPct val="150000"/>
                  </a:lnSpc>
                </a:pPr>
                <a:r>
                  <a:rPr lang="en-US" sz="1000" b="1" dirty="0">
                    <a:solidFill>
                      <a:srgbClr val="9510E4"/>
                    </a:solidFill>
                    <a:latin typeface="Lato" panose="020F0502020204030203" pitchFamily="34" charset="0"/>
                  </a:rPr>
                  <a:t>$/Wk  63</a:t>
                </a:r>
              </a:p>
              <a:p>
                <a:r>
                  <a:rPr lang="en-AU" sz="1100" b="1" dirty="0">
                    <a:solidFill>
                      <a:srgbClr val="9510E4"/>
                    </a:solidFill>
                    <a:latin typeface="Lato" panose="020F0502020204030203" pitchFamily="34" charset="0"/>
                  </a:rPr>
                  <a:t>     </a:t>
                </a:r>
                <a:r>
                  <a:rPr lang="en-AU" sz="1600" b="1" dirty="0">
                    <a:solidFill>
                      <a:srgbClr val="9510E4"/>
                    </a:solidFill>
                    <a:latin typeface="Lato" panose="020F0502020204030203" pitchFamily="34" charset="0"/>
                  </a:rPr>
                  <a:t>📍</a:t>
                </a:r>
                <a:r>
                  <a:rPr lang="en-AU" sz="1100" b="1" dirty="0">
                    <a:solidFill>
                      <a:srgbClr val="9510E4"/>
                    </a:solidFill>
                    <a:latin typeface="Lato" panose="020F0502020204030203" pitchFamily="34" charset="0"/>
                  </a:rPr>
                  <a:t>  </a:t>
                </a:r>
                <a:r>
                  <a:rPr lang="en-US" sz="1000" dirty="0">
                    <a:solidFill>
                      <a:schemeClr val="bg1">
                        <a:lumMod val="50000"/>
                      </a:schemeClr>
                    </a:solidFill>
                    <a:latin typeface="Lato" panose="020F0502020204030203" pitchFamily="34" charset="0"/>
                  </a:rPr>
                  <a:t>Gate 2 B5, High St,                               </a:t>
                </a:r>
                <a:r>
                  <a:rPr lang="en-US" sz="1000" dirty="0">
                    <a:solidFill>
                      <a:srgbClr val="FFEBFF"/>
                    </a:solidFill>
                    <a:latin typeface="Lato" panose="020F0502020204030203" pitchFamily="34" charset="0"/>
                  </a:rPr>
                  <a:t>.  </a:t>
                </a:r>
                <a:r>
                  <a:rPr lang="en-US" sz="1000" dirty="0">
                    <a:solidFill>
                      <a:schemeClr val="bg1">
                        <a:lumMod val="50000"/>
                      </a:schemeClr>
                    </a:solidFill>
                    <a:latin typeface="Lato" panose="020F0502020204030203" pitchFamily="34" charset="0"/>
                  </a:rPr>
                  <a:t>             Kensington NSW 2052</a:t>
                </a:r>
                <a:endParaRPr lang="en-AU" sz="1000" dirty="0">
                  <a:solidFill>
                    <a:schemeClr val="bg1">
                      <a:lumMod val="50000"/>
                    </a:schemeClr>
                  </a:solidFill>
                  <a:latin typeface="Lato" panose="020F0502020204030203" pitchFamily="34" charset="0"/>
                </a:endParaRPr>
              </a:p>
            </p:txBody>
          </p:sp>
        </p:grpSp>
        <p:sp>
          <p:nvSpPr>
            <p:cNvPr id="129" name="Rectangle 128"/>
            <p:cNvSpPr/>
            <p:nvPr/>
          </p:nvSpPr>
          <p:spPr>
            <a:xfrm>
              <a:off x="8424447" y="5602993"/>
              <a:ext cx="3190017" cy="151953"/>
            </a:xfrm>
            <a:prstGeom prst="rect">
              <a:avLst/>
            </a:prstGeom>
            <a:solidFill>
              <a:srgbClr val="FFF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4" name="Group 53"/>
            <p:cNvGrpSpPr/>
            <p:nvPr/>
          </p:nvGrpSpPr>
          <p:grpSpPr>
            <a:xfrm>
              <a:off x="8378914" y="0"/>
              <a:ext cx="3374571" cy="6858000"/>
              <a:chOff x="4950097" y="0"/>
              <a:chExt cx="3374571" cy="6858000"/>
            </a:xfrm>
          </p:grpSpPr>
          <p:grpSp>
            <p:nvGrpSpPr>
              <p:cNvPr id="55" name="Group 54"/>
              <p:cNvGrpSpPr/>
              <p:nvPr/>
            </p:nvGrpSpPr>
            <p:grpSpPr>
              <a:xfrm>
                <a:off x="4950097" y="0"/>
                <a:ext cx="3374571" cy="6858000"/>
                <a:chOff x="6333672" y="0"/>
                <a:chExt cx="3374571" cy="6858000"/>
              </a:xfrm>
            </p:grpSpPr>
            <p:pic>
              <p:nvPicPr>
                <p:cNvPr id="61" name="Picture 60"/>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62" name="Freeform 61"/>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6" name="TextBox 55"/>
              <p:cNvSpPr txBox="1"/>
              <p:nvPr/>
            </p:nvSpPr>
            <p:spPr>
              <a:xfrm>
                <a:off x="5321859" y="5848701"/>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My Rides</a:t>
                </a:r>
              </a:p>
            </p:txBody>
          </p:sp>
          <p:sp>
            <p:nvSpPr>
              <p:cNvPr id="57" name="TextBox 56"/>
              <p:cNvSpPr txBox="1"/>
              <p:nvPr/>
            </p:nvSpPr>
            <p:spPr>
              <a:xfrm>
                <a:off x="6701079" y="5849717"/>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Explore</a:t>
                </a:r>
              </a:p>
            </p:txBody>
          </p:sp>
          <p:sp>
            <p:nvSpPr>
              <p:cNvPr id="58" name="TextBox 57"/>
              <p:cNvSpPr txBox="1"/>
              <p:nvPr/>
            </p:nvSpPr>
            <p:spPr>
              <a:xfrm>
                <a:off x="73792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59" name="Oval 58"/>
              <p:cNvSpPr/>
              <p:nvPr/>
            </p:nvSpPr>
            <p:spPr>
              <a:xfrm>
                <a:off x="6194444" y="586394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60" name="TextBox 59"/>
              <p:cNvSpPr txBox="1"/>
              <p:nvPr/>
            </p:nvSpPr>
            <p:spPr>
              <a:xfrm>
                <a:off x="6000039" y="584864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sp>
          <p:nvSpPr>
            <p:cNvPr id="130" name="Rounded Rectangle 129"/>
            <p:cNvSpPr/>
            <p:nvPr/>
          </p:nvSpPr>
          <p:spPr>
            <a:xfrm>
              <a:off x="8669483" y="3100791"/>
              <a:ext cx="2743199" cy="399142"/>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Lato" panose="020F0502020204030203" pitchFamily="34" charset="0"/>
                </a:rPr>
                <a:t>Book This E-Bike</a:t>
              </a:r>
              <a:endParaRPr lang="en-AU" sz="2800" b="1" dirty="0">
                <a:solidFill>
                  <a:schemeClr val="bg1"/>
                </a:solidFill>
                <a:latin typeface="Lato" panose="020F0502020204030203" pitchFamily="34" charset="0"/>
              </a:endParaRPr>
            </a:p>
          </p:txBody>
        </p:sp>
        <p:grpSp>
          <p:nvGrpSpPr>
            <p:cNvPr id="2" name="Group 1">
              <a:extLst>
                <a:ext uri="{FF2B5EF4-FFF2-40B4-BE49-F238E27FC236}">
                  <a16:creationId xmlns:a16="http://schemas.microsoft.com/office/drawing/2014/main" xmlns="" id="{B5310E2E-1AA9-F6B3-BA95-0F1A6029E472}"/>
                </a:ext>
              </a:extLst>
            </p:cNvPr>
            <p:cNvGrpSpPr/>
            <p:nvPr/>
          </p:nvGrpSpPr>
          <p:grpSpPr>
            <a:xfrm>
              <a:off x="8620036" y="1113777"/>
              <a:ext cx="2881625" cy="1578898"/>
              <a:chOff x="6832169" y="1113777"/>
              <a:chExt cx="2881625" cy="1578898"/>
            </a:xfrm>
          </p:grpSpPr>
          <p:pic>
            <p:nvPicPr>
              <p:cNvPr id="14" name="Picture 13"/>
              <p:cNvPicPr>
                <a:picLocks noChangeAspect="1"/>
              </p:cNvPicPr>
              <p:nvPr/>
            </p:nvPicPr>
            <p:blipFill>
              <a:blip r:embed="rId6"/>
              <a:stretch>
                <a:fillRect/>
              </a:stretch>
            </p:blipFill>
            <p:spPr>
              <a:xfrm>
                <a:off x="6832169" y="1113777"/>
                <a:ext cx="2881625" cy="1574623"/>
              </a:xfrm>
              <a:prstGeom prst="rect">
                <a:avLst/>
              </a:prstGeom>
            </p:spPr>
          </p:pic>
          <p:sp>
            <p:nvSpPr>
              <p:cNvPr id="131" name="Rectangle 130"/>
              <p:cNvSpPr/>
              <p:nvPr/>
            </p:nvSpPr>
            <p:spPr>
              <a:xfrm>
                <a:off x="6832169" y="2415676"/>
                <a:ext cx="2866220" cy="276999"/>
              </a:xfrm>
              <a:prstGeom prst="rect">
                <a:avLst/>
              </a:prstGeom>
              <a:solidFill>
                <a:srgbClr val="9510E4">
                  <a:alpha val="40000"/>
                </a:srgbClr>
              </a:solidFill>
            </p:spPr>
            <p:txBody>
              <a:bodyPr wrap="square">
                <a:spAutoFit/>
              </a:bodyPr>
              <a:lstStyle/>
              <a:p>
                <a:r>
                  <a:rPr lang="en-US" sz="1200" b="1" dirty="0">
                    <a:solidFill>
                      <a:schemeClr val="bg1">
                        <a:lumMod val="95000"/>
                      </a:schemeClr>
                    </a:solidFill>
                    <a:latin typeface="Lato" panose="020F0502020204030203" pitchFamily="34" charset="0"/>
                  </a:rPr>
                  <a:t>Sam’s E-Bike                                         </a:t>
                </a:r>
                <a:r>
                  <a:rPr lang="en-US" sz="1050" dirty="0">
                    <a:solidFill>
                      <a:schemeClr val="bg1">
                        <a:lumMod val="95000"/>
                      </a:schemeClr>
                    </a:solidFill>
                    <a:latin typeface="Lato" panose="020F0502020204030203" pitchFamily="34" charset="0"/>
                  </a:rPr>
                  <a:t>(236)</a:t>
                </a:r>
                <a:endParaRPr lang="en-AU" sz="1200" b="1" dirty="0">
                  <a:solidFill>
                    <a:schemeClr val="bg1">
                      <a:lumMod val="95000"/>
                    </a:schemeClr>
                  </a:solidFill>
                </a:endParaRPr>
              </a:p>
            </p:txBody>
          </p:sp>
          <p:sp>
            <p:nvSpPr>
              <p:cNvPr id="133" name="5-Point Star 132"/>
              <p:cNvSpPr/>
              <p:nvPr/>
            </p:nvSpPr>
            <p:spPr>
              <a:xfrm>
                <a:off x="8652123" y="2500292"/>
                <a:ext cx="108000" cy="98182"/>
              </a:xfrm>
              <a:prstGeom prst="star5">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8" name="5-Point Star 137"/>
              <p:cNvSpPr/>
              <p:nvPr/>
            </p:nvSpPr>
            <p:spPr>
              <a:xfrm>
                <a:off x="8768378" y="2500502"/>
                <a:ext cx="108000" cy="98182"/>
              </a:xfrm>
              <a:prstGeom prst="star5">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9" name="5-Point Star 138"/>
              <p:cNvSpPr/>
              <p:nvPr/>
            </p:nvSpPr>
            <p:spPr>
              <a:xfrm>
                <a:off x="8885727" y="2500187"/>
                <a:ext cx="108000" cy="98182"/>
              </a:xfrm>
              <a:prstGeom prst="star5">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0" name="5-Point Star 139"/>
              <p:cNvSpPr/>
              <p:nvPr/>
            </p:nvSpPr>
            <p:spPr>
              <a:xfrm>
                <a:off x="9006458" y="2497111"/>
                <a:ext cx="108000" cy="98182"/>
              </a:xfrm>
              <a:prstGeom prst="star5">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1" name="5-Point Star 140"/>
              <p:cNvSpPr/>
              <p:nvPr/>
            </p:nvSpPr>
            <p:spPr>
              <a:xfrm>
                <a:off x="9116242" y="2499514"/>
                <a:ext cx="108000" cy="98182"/>
              </a:xfrm>
              <a:prstGeom prst="star5">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42" name="Rectangle 141"/>
            <p:cNvSpPr/>
            <p:nvPr/>
          </p:nvSpPr>
          <p:spPr>
            <a:xfrm>
              <a:off x="8597178" y="2618479"/>
              <a:ext cx="2955268" cy="492443"/>
            </a:xfrm>
            <a:prstGeom prst="rect">
              <a:avLst/>
            </a:prstGeom>
          </p:spPr>
          <p:txBody>
            <a:bodyPr wrap="square">
              <a:spAutoFit/>
            </a:bodyPr>
            <a:lstStyle/>
            <a:p>
              <a:r>
                <a:rPr lang="en-US" sz="1000" b="1" dirty="0">
                  <a:solidFill>
                    <a:srgbClr val="9510E4"/>
                  </a:solidFill>
                  <a:latin typeface="Lato" panose="020F0502020204030203" pitchFamily="34" charset="0"/>
                </a:rPr>
                <a:t>                       Price   </a:t>
              </a:r>
              <a:r>
                <a:rPr lang="en-US" sz="1000" dirty="0">
                  <a:solidFill>
                    <a:schemeClr val="bg1">
                      <a:lumMod val="50000"/>
                    </a:schemeClr>
                  </a:solidFill>
                  <a:latin typeface="Lato" panose="020F0502020204030203" pitchFamily="34" charset="0"/>
                </a:rPr>
                <a:t>$136</a:t>
              </a:r>
              <a:r>
                <a:rPr lang="en-AU" sz="1000" b="1" dirty="0">
                  <a:solidFill>
                    <a:srgbClr val="9510E4"/>
                  </a:solidFill>
                  <a:latin typeface="Lato" panose="020F0502020204030203" pitchFamily="34" charset="0"/>
                </a:rPr>
                <a:t>             </a:t>
              </a:r>
              <a:r>
                <a:rPr lang="en-AU" sz="1400" b="1" dirty="0">
                  <a:solidFill>
                    <a:srgbClr val="9510E4"/>
                  </a:solidFill>
                  <a:latin typeface="Lato" panose="020F0502020204030203" pitchFamily="34" charset="0"/>
                </a:rPr>
                <a:t>🚲</a:t>
              </a:r>
              <a:r>
                <a:rPr lang="en-AU" sz="1000" b="1" dirty="0">
                  <a:solidFill>
                    <a:schemeClr val="bg1">
                      <a:lumMod val="50000"/>
                    </a:schemeClr>
                  </a:solidFill>
                  <a:latin typeface="Lato" panose="020F0502020204030203" pitchFamily="34" charset="0"/>
                </a:rPr>
                <a:t>    </a:t>
              </a:r>
              <a:r>
                <a:rPr lang="en-AU" sz="1000" dirty="0">
                  <a:solidFill>
                    <a:schemeClr val="bg1">
                      <a:lumMod val="50000"/>
                    </a:schemeClr>
                  </a:solidFill>
                  <a:latin typeface="Lato" panose="020F0502020204030203" pitchFamily="34" charset="0"/>
                </a:rPr>
                <a:t>Cargo</a:t>
              </a:r>
              <a:endParaRPr lang="en-US" sz="1000" dirty="0">
                <a:solidFill>
                  <a:schemeClr val="bg1">
                    <a:lumMod val="50000"/>
                  </a:schemeClr>
                </a:solidFill>
                <a:latin typeface="Lato" panose="020F0502020204030203" pitchFamily="34" charset="0"/>
              </a:endParaRPr>
            </a:p>
            <a:p>
              <a:r>
                <a:rPr lang="en-AU" sz="1100" b="1" dirty="0">
                  <a:solidFill>
                    <a:srgbClr val="9510E4"/>
                  </a:solidFill>
                  <a:latin typeface="Lato" panose="020F0502020204030203" pitchFamily="34" charset="0"/>
                </a:rPr>
                <a:t>   </a:t>
              </a:r>
              <a:r>
                <a:rPr lang="en-AU" sz="1200" b="1" dirty="0">
                  <a:solidFill>
                    <a:srgbClr val="9510E4"/>
                  </a:solidFill>
                  <a:latin typeface="Lato" panose="020F0502020204030203" pitchFamily="34" charset="0"/>
                </a:rPr>
                <a:t>📍</a:t>
              </a:r>
              <a:r>
                <a:rPr lang="en-AU" sz="1000" b="1" dirty="0">
                  <a:solidFill>
                    <a:srgbClr val="9510E4"/>
                  </a:solidFill>
                  <a:latin typeface="Lato" panose="020F0502020204030203" pitchFamily="34" charset="0"/>
                </a:rPr>
                <a:t>  </a:t>
              </a:r>
              <a:r>
                <a:rPr lang="en-AU" sz="1000" dirty="0">
                  <a:solidFill>
                    <a:schemeClr val="bg1">
                      <a:lumMod val="50000"/>
                    </a:schemeClr>
                  </a:solidFill>
                  <a:latin typeface="Lato" panose="020F0502020204030203" pitchFamily="34" charset="0"/>
                </a:rPr>
                <a:t>E10 </a:t>
              </a:r>
              <a:r>
                <a:rPr lang="en-US" sz="1000" dirty="0">
                  <a:solidFill>
                    <a:schemeClr val="bg1">
                      <a:lumMod val="50000"/>
                    </a:schemeClr>
                  </a:solidFill>
                  <a:latin typeface="Lato" panose="020F0502020204030203" pitchFamily="34" charset="0"/>
                </a:rPr>
                <a:t>Union Road, Kensington NSW 2052</a:t>
              </a:r>
              <a:endParaRPr lang="en-AU" sz="1000" dirty="0">
                <a:solidFill>
                  <a:schemeClr val="bg1">
                    <a:lumMod val="50000"/>
                  </a:schemeClr>
                </a:solidFill>
                <a:latin typeface="Lato" panose="020F0502020204030203" pitchFamily="34" charset="0"/>
              </a:endParaRPr>
            </a:p>
          </p:txBody>
        </p:sp>
      </p:grpSp>
      <p:grpSp>
        <p:nvGrpSpPr>
          <p:cNvPr id="3" name="Group 2">
            <a:extLst>
              <a:ext uri="{FF2B5EF4-FFF2-40B4-BE49-F238E27FC236}">
                <a16:creationId xmlns:a16="http://schemas.microsoft.com/office/drawing/2014/main" xmlns="" id="{08A7C7DF-6524-7A2B-8FB0-54608424E562}"/>
              </a:ext>
            </a:extLst>
          </p:cNvPr>
          <p:cNvGrpSpPr/>
          <p:nvPr/>
        </p:nvGrpSpPr>
        <p:grpSpPr>
          <a:xfrm>
            <a:off x="4675475" y="0"/>
            <a:ext cx="3374571" cy="6858000"/>
            <a:chOff x="4675475" y="0"/>
            <a:chExt cx="3374571" cy="6858000"/>
          </a:xfrm>
        </p:grpSpPr>
        <p:grpSp>
          <p:nvGrpSpPr>
            <p:cNvPr id="70" name="Group 69"/>
            <p:cNvGrpSpPr/>
            <p:nvPr/>
          </p:nvGrpSpPr>
          <p:grpSpPr>
            <a:xfrm>
              <a:off x="4675475" y="0"/>
              <a:ext cx="3374571" cy="6858000"/>
              <a:chOff x="7676296" y="-94149"/>
              <a:chExt cx="3374571" cy="6858000"/>
            </a:xfrm>
          </p:grpSpPr>
          <p:pic>
            <p:nvPicPr>
              <p:cNvPr id="71" name="Picture 7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9969" y="149945"/>
                <a:ext cx="3189491" cy="5801276"/>
              </a:xfrm>
              <a:prstGeom prst="rect">
                <a:avLst/>
              </a:prstGeom>
            </p:spPr>
          </p:pic>
          <p:grpSp>
            <p:nvGrpSpPr>
              <p:cNvPr id="72" name="Group 71"/>
              <p:cNvGrpSpPr/>
              <p:nvPr/>
            </p:nvGrpSpPr>
            <p:grpSpPr>
              <a:xfrm>
                <a:off x="7676296" y="-94149"/>
                <a:ext cx="3374571" cy="6858000"/>
                <a:chOff x="4950097" y="0"/>
                <a:chExt cx="3374571" cy="6858000"/>
              </a:xfrm>
            </p:grpSpPr>
            <p:grpSp>
              <p:nvGrpSpPr>
                <p:cNvPr id="73" name="Group 72"/>
                <p:cNvGrpSpPr/>
                <p:nvPr/>
              </p:nvGrpSpPr>
              <p:grpSpPr>
                <a:xfrm>
                  <a:off x="4950097" y="0"/>
                  <a:ext cx="3374571" cy="6858000"/>
                  <a:chOff x="6333672" y="0"/>
                  <a:chExt cx="3374571" cy="6858000"/>
                </a:xfrm>
              </p:grpSpPr>
              <p:pic>
                <p:nvPicPr>
                  <p:cNvPr id="80" name="Picture 79"/>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81" name="Freeform 80"/>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74" name="TextBox 73"/>
                <p:cNvSpPr txBox="1"/>
                <p:nvPr/>
              </p:nvSpPr>
              <p:spPr>
                <a:xfrm>
                  <a:off x="5321859" y="5848701"/>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My Rides</a:t>
                  </a:r>
                </a:p>
              </p:txBody>
            </p:sp>
            <p:sp>
              <p:nvSpPr>
                <p:cNvPr id="75" name="TextBox 74"/>
                <p:cNvSpPr txBox="1"/>
                <p:nvPr/>
              </p:nvSpPr>
              <p:spPr>
                <a:xfrm>
                  <a:off x="6701079" y="5849717"/>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Explore</a:t>
                  </a:r>
                </a:p>
              </p:txBody>
            </p:sp>
            <p:sp>
              <p:nvSpPr>
                <p:cNvPr id="76" name="TextBox 75"/>
                <p:cNvSpPr txBox="1"/>
                <p:nvPr/>
              </p:nvSpPr>
              <p:spPr>
                <a:xfrm>
                  <a:off x="73792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77" name="Oval 76"/>
                <p:cNvSpPr/>
                <p:nvPr/>
              </p:nvSpPr>
              <p:spPr>
                <a:xfrm>
                  <a:off x="6194444" y="586394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79" name="TextBox 78"/>
                <p:cNvSpPr txBox="1"/>
                <p:nvPr/>
              </p:nvSpPr>
              <p:spPr>
                <a:xfrm>
                  <a:off x="6000039" y="584864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grpSp>
        <p:grpSp>
          <p:nvGrpSpPr>
            <p:cNvPr id="82" name="Group 81"/>
            <p:cNvGrpSpPr/>
            <p:nvPr/>
          </p:nvGrpSpPr>
          <p:grpSpPr>
            <a:xfrm>
              <a:off x="5329190" y="2330557"/>
              <a:ext cx="2164227" cy="1939609"/>
              <a:chOff x="1807005" y="2839985"/>
              <a:chExt cx="2164227" cy="1939609"/>
            </a:xfrm>
          </p:grpSpPr>
          <p:pic>
            <p:nvPicPr>
              <p:cNvPr id="83" name="Picture 82"/>
              <p:cNvPicPr>
                <a:picLocks noChangeAspect="1"/>
              </p:cNvPicPr>
              <p:nvPr/>
            </p:nvPicPr>
            <p:blipFill>
              <a:blip r:embed="rId7"/>
              <a:stretch>
                <a:fillRect/>
              </a:stretch>
            </p:blipFill>
            <p:spPr>
              <a:xfrm>
                <a:off x="1807005" y="2839985"/>
                <a:ext cx="2164227" cy="1939609"/>
              </a:xfrm>
              <a:prstGeom prst="rect">
                <a:avLst/>
              </a:prstGeom>
              <a:ln w="12700">
                <a:solidFill>
                  <a:srgbClr val="9510E4"/>
                </a:solidFill>
              </a:ln>
            </p:spPr>
          </p:pic>
          <p:sp>
            <p:nvSpPr>
              <p:cNvPr id="84" name="Freeform 83"/>
              <p:cNvSpPr/>
              <p:nvPr/>
            </p:nvSpPr>
            <p:spPr>
              <a:xfrm>
                <a:off x="2111667" y="3970057"/>
                <a:ext cx="1844325" cy="223856"/>
              </a:xfrm>
              <a:custGeom>
                <a:avLst/>
                <a:gdLst>
                  <a:gd name="connsiteX0" fmla="*/ 0 w 1844325"/>
                  <a:gd name="connsiteY0" fmla="*/ 111927 h 223856"/>
                  <a:gd name="connsiteX1" fmla="*/ 0 w 1844325"/>
                  <a:gd name="connsiteY1" fmla="*/ 111928 h 223856"/>
                  <a:gd name="connsiteX2" fmla="*/ 0 w 1844325"/>
                  <a:gd name="connsiteY2" fmla="*/ 111928 h 223856"/>
                  <a:gd name="connsiteX3" fmla="*/ 111928 w 1844325"/>
                  <a:gd name="connsiteY3" fmla="*/ 0 h 223856"/>
                  <a:gd name="connsiteX4" fmla="*/ 1844325 w 1844325"/>
                  <a:gd name="connsiteY4" fmla="*/ 0 h 223856"/>
                  <a:gd name="connsiteX5" fmla="*/ 1844325 w 1844325"/>
                  <a:gd name="connsiteY5" fmla="*/ 223856 h 223856"/>
                  <a:gd name="connsiteX6" fmla="*/ 111928 w 1844325"/>
                  <a:gd name="connsiteY6" fmla="*/ 223855 h 223856"/>
                  <a:gd name="connsiteX7" fmla="*/ 8796 w 1844325"/>
                  <a:gd name="connsiteY7" fmla="*/ 155495 h 223856"/>
                  <a:gd name="connsiteX8" fmla="*/ 0 w 1844325"/>
                  <a:gd name="connsiteY8" fmla="*/ 111928 h 223856"/>
                  <a:gd name="connsiteX9" fmla="*/ 8796 w 1844325"/>
                  <a:gd name="connsiteY9" fmla="*/ 68361 h 223856"/>
                  <a:gd name="connsiteX10" fmla="*/ 111928 w 1844325"/>
                  <a:gd name="connsiteY10" fmla="*/ 0 h 223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4325" h="223856">
                    <a:moveTo>
                      <a:pt x="0" y="111927"/>
                    </a:moveTo>
                    <a:lnTo>
                      <a:pt x="0" y="111928"/>
                    </a:lnTo>
                    <a:lnTo>
                      <a:pt x="0" y="111928"/>
                    </a:lnTo>
                    <a:close/>
                    <a:moveTo>
                      <a:pt x="111928" y="0"/>
                    </a:moveTo>
                    <a:lnTo>
                      <a:pt x="1844325" y="0"/>
                    </a:lnTo>
                    <a:lnTo>
                      <a:pt x="1844325" y="223856"/>
                    </a:lnTo>
                    <a:lnTo>
                      <a:pt x="111928" y="223855"/>
                    </a:lnTo>
                    <a:cubicBezTo>
                      <a:pt x="65566" y="223855"/>
                      <a:pt x="25788" y="195667"/>
                      <a:pt x="8796" y="155495"/>
                    </a:cubicBezTo>
                    <a:lnTo>
                      <a:pt x="0" y="111928"/>
                    </a:lnTo>
                    <a:lnTo>
                      <a:pt x="8796" y="68361"/>
                    </a:lnTo>
                    <a:cubicBezTo>
                      <a:pt x="25788" y="28188"/>
                      <a:pt x="65566" y="0"/>
                      <a:pt x="111928" y="0"/>
                    </a:cubicBezTo>
                    <a:close/>
                  </a:path>
                </a:pathLst>
              </a:custGeom>
              <a:solidFill>
                <a:srgbClr val="9510E4">
                  <a:alpha val="4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Freeform 84"/>
              <p:cNvSpPr/>
              <p:nvPr/>
            </p:nvSpPr>
            <p:spPr>
              <a:xfrm rot="10800000">
                <a:off x="1832049" y="4495322"/>
                <a:ext cx="1844325" cy="223856"/>
              </a:xfrm>
              <a:custGeom>
                <a:avLst/>
                <a:gdLst>
                  <a:gd name="connsiteX0" fmla="*/ 0 w 1844325"/>
                  <a:gd name="connsiteY0" fmla="*/ 111927 h 223856"/>
                  <a:gd name="connsiteX1" fmla="*/ 0 w 1844325"/>
                  <a:gd name="connsiteY1" fmla="*/ 111928 h 223856"/>
                  <a:gd name="connsiteX2" fmla="*/ 0 w 1844325"/>
                  <a:gd name="connsiteY2" fmla="*/ 111928 h 223856"/>
                  <a:gd name="connsiteX3" fmla="*/ 111928 w 1844325"/>
                  <a:gd name="connsiteY3" fmla="*/ 0 h 223856"/>
                  <a:gd name="connsiteX4" fmla="*/ 1844325 w 1844325"/>
                  <a:gd name="connsiteY4" fmla="*/ 0 h 223856"/>
                  <a:gd name="connsiteX5" fmla="*/ 1844325 w 1844325"/>
                  <a:gd name="connsiteY5" fmla="*/ 223856 h 223856"/>
                  <a:gd name="connsiteX6" fmla="*/ 111928 w 1844325"/>
                  <a:gd name="connsiteY6" fmla="*/ 223855 h 223856"/>
                  <a:gd name="connsiteX7" fmla="*/ 8796 w 1844325"/>
                  <a:gd name="connsiteY7" fmla="*/ 155495 h 223856"/>
                  <a:gd name="connsiteX8" fmla="*/ 0 w 1844325"/>
                  <a:gd name="connsiteY8" fmla="*/ 111928 h 223856"/>
                  <a:gd name="connsiteX9" fmla="*/ 8796 w 1844325"/>
                  <a:gd name="connsiteY9" fmla="*/ 68361 h 223856"/>
                  <a:gd name="connsiteX10" fmla="*/ 111928 w 1844325"/>
                  <a:gd name="connsiteY10" fmla="*/ 0 h 223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4325" h="223856">
                    <a:moveTo>
                      <a:pt x="0" y="111927"/>
                    </a:moveTo>
                    <a:lnTo>
                      <a:pt x="0" y="111928"/>
                    </a:lnTo>
                    <a:lnTo>
                      <a:pt x="0" y="111928"/>
                    </a:lnTo>
                    <a:close/>
                    <a:moveTo>
                      <a:pt x="111928" y="0"/>
                    </a:moveTo>
                    <a:lnTo>
                      <a:pt x="1844325" y="0"/>
                    </a:lnTo>
                    <a:lnTo>
                      <a:pt x="1844325" y="223856"/>
                    </a:lnTo>
                    <a:lnTo>
                      <a:pt x="111928" y="223855"/>
                    </a:lnTo>
                    <a:cubicBezTo>
                      <a:pt x="65566" y="223855"/>
                      <a:pt x="25788" y="195667"/>
                      <a:pt x="8796" y="155495"/>
                    </a:cubicBezTo>
                    <a:lnTo>
                      <a:pt x="0" y="111928"/>
                    </a:lnTo>
                    <a:lnTo>
                      <a:pt x="8796" y="68361"/>
                    </a:lnTo>
                    <a:cubicBezTo>
                      <a:pt x="25788" y="28188"/>
                      <a:pt x="65566" y="0"/>
                      <a:pt x="111928" y="0"/>
                    </a:cubicBezTo>
                    <a:close/>
                  </a:path>
                </a:pathLst>
              </a:custGeom>
              <a:solidFill>
                <a:srgbClr val="9510E4">
                  <a:alpha val="4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Rectangle 85"/>
              <p:cNvSpPr/>
              <p:nvPr/>
            </p:nvSpPr>
            <p:spPr>
              <a:xfrm>
                <a:off x="1832047" y="4225812"/>
                <a:ext cx="2118371" cy="242178"/>
              </a:xfrm>
              <a:prstGeom prst="rect">
                <a:avLst/>
              </a:prstGeom>
              <a:solidFill>
                <a:srgbClr val="9510E4">
                  <a:alpha val="4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Tree>
    <p:extLst>
      <p:ext uri="{BB962C8B-B14F-4D97-AF65-F5344CB8AC3E}">
        <p14:creationId xmlns:p14="http://schemas.microsoft.com/office/powerpoint/2010/main" val="249203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6200000">
            <a:off x="-3045810" y="3044278"/>
            <a:ext cx="6858000" cy="769441"/>
          </a:xfrm>
          <a:prstGeom prst="rect">
            <a:avLst/>
          </a:prstGeom>
          <a:noFill/>
        </p:spPr>
        <p:txBody>
          <a:bodyPr wrap="square" rtlCol="0">
            <a:spAutoFit/>
          </a:bodyPr>
          <a:lstStyle/>
          <a:p>
            <a:r>
              <a:rPr lang="en-US" sz="4400" b="1" dirty="0"/>
              <a:t>Renter Book E-Bike</a:t>
            </a:r>
            <a:endParaRPr lang="en-AU" sz="4400" b="1" dirty="0"/>
          </a:p>
        </p:txBody>
      </p:sp>
      <p:grpSp>
        <p:nvGrpSpPr>
          <p:cNvPr id="3" name="Group 2"/>
          <p:cNvGrpSpPr/>
          <p:nvPr/>
        </p:nvGrpSpPr>
        <p:grpSpPr>
          <a:xfrm>
            <a:off x="4456388" y="0"/>
            <a:ext cx="3374571" cy="6858000"/>
            <a:chOff x="6843257" y="0"/>
            <a:chExt cx="3374571" cy="6858000"/>
          </a:xfrm>
        </p:grpSpPr>
        <p:pic>
          <p:nvPicPr>
            <p:cNvPr id="87" name="Picture 86"/>
            <p:cNvPicPr>
              <a:picLocks noChangeAspect="1"/>
            </p:cNvPicPr>
            <p:nvPr/>
          </p:nvPicPr>
          <p:blipFill>
            <a:blip r:embed="rId2">
              <a:extLst>
                <a:ext uri="{28A0092B-C50C-407E-A947-70E740481C1C}">
                  <a14:useLocalDpi xmlns:a14="http://schemas.microsoft.com/office/drawing/2010/main" val="0"/>
                </a:ext>
              </a:extLst>
            </a:blip>
            <a:srcRect l="1587"/>
            <a:stretch>
              <a:fillRect/>
            </a:stretch>
          </p:blipFill>
          <p:spPr>
            <a:xfrm>
              <a:off x="6843257"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88" name="TextBox 87"/>
            <p:cNvSpPr txBox="1"/>
            <p:nvPr/>
          </p:nvSpPr>
          <p:spPr>
            <a:xfrm>
              <a:off x="7621479" y="718728"/>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sp>
          <p:nvSpPr>
            <p:cNvPr id="89" name="Rounded Rectangle 88"/>
            <p:cNvSpPr/>
            <p:nvPr/>
          </p:nvSpPr>
          <p:spPr>
            <a:xfrm>
              <a:off x="7158942" y="5722351"/>
              <a:ext cx="2743199" cy="399142"/>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Lato" panose="020F0502020204030203" pitchFamily="34" charset="0"/>
                </a:rPr>
                <a:t>OK</a:t>
              </a:r>
              <a:endParaRPr lang="en-AU" sz="2800" b="1" dirty="0">
                <a:solidFill>
                  <a:schemeClr val="bg1"/>
                </a:solidFill>
                <a:latin typeface="Lato" panose="020F0502020204030203" pitchFamily="34" charset="0"/>
              </a:endParaRPr>
            </a:p>
          </p:txBody>
        </p:sp>
        <p:sp>
          <p:nvSpPr>
            <p:cNvPr id="90" name="TextBox 89"/>
            <p:cNvSpPr txBox="1"/>
            <p:nvPr/>
          </p:nvSpPr>
          <p:spPr>
            <a:xfrm>
              <a:off x="7105181" y="1488169"/>
              <a:ext cx="2858436" cy="4093428"/>
            </a:xfrm>
            <a:prstGeom prst="rect">
              <a:avLst/>
            </a:prstGeom>
            <a:noFill/>
          </p:spPr>
          <p:txBody>
            <a:bodyPr wrap="square" rtlCol="0">
              <a:spAutoFit/>
            </a:bodyPr>
            <a:lstStyle/>
            <a:p>
              <a:pPr algn="just"/>
              <a:r>
                <a:rPr lang="en-US" sz="1300" dirty="0">
                  <a:solidFill>
                    <a:schemeClr val="tx1">
                      <a:lumMod val="65000"/>
                      <a:lumOff val="35000"/>
                    </a:schemeClr>
                  </a:solidFill>
                  <a:latin typeface="Lato" panose="020F0502020204030203" pitchFamily="34" charset="0"/>
                </a:rPr>
                <a:t>E-bikes are high-value assets, and while most rides are smooth and incident-free, unexpected situations can occur. Trip insurance is designed to protect you financially and legally during your rental period, giving both renters and bike owners peace of mind.</a:t>
              </a:r>
            </a:p>
            <a:p>
              <a:pPr algn="just"/>
              <a:endParaRPr lang="en-US" sz="1300" dirty="0">
                <a:solidFill>
                  <a:schemeClr val="tx1">
                    <a:lumMod val="65000"/>
                    <a:lumOff val="35000"/>
                  </a:schemeClr>
                </a:solidFill>
                <a:latin typeface="Lato" panose="020F0502020204030203" pitchFamily="34" charset="0"/>
              </a:endParaRPr>
            </a:p>
            <a:p>
              <a:pPr algn="just"/>
              <a:r>
                <a:rPr lang="en-US" sz="1300" b="1" dirty="0">
                  <a:solidFill>
                    <a:schemeClr val="tx1">
                      <a:lumMod val="65000"/>
                      <a:lumOff val="35000"/>
                    </a:schemeClr>
                  </a:solidFill>
                  <a:latin typeface="Lato" panose="020F0502020204030203" pitchFamily="34" charset="0"/>
                </a:rPr>
                <a:t>What the insurance covers</a:t>
              </a:r>
            </a:p>
            <a:p>
              <a:pPr algn="just"/>
              <a:r>
                <a:rPr lang="en-US" sz="1300" dirty="0">
                  <a:solidFill>
                    <a:schemeClr val="tx1">
                      <a:lumMod val="65000"/>
                      <a:lumOff val="35000"/>
                    </a:schemeClr>
                  </a:solidFill>
                  <a:latin typeface="Lato" panose="020F0502020204030203" pitchFamily="34" charset="0"/>
                </a:rPr>
                <a:t>Depending on the selected plan, insurance may cover accidental damage to the e-bike, theft during an active rental, and third-party liability arising from an incident involving pedestrians, vehicles, or property. Coverage applies only for the booked trip duration and when the e-bike is used in accordance with platform rule…</a:t>
              </a:r>
              <a:r>
                <a:rPr lang="en-US" sz="1300" dirty="0">
                  <a:latin typeface="Lato" panose="020F0502020204030203" pitchFamily="34" charset="0"/>
                </a:rPr>
                <a:t> </a:t>
              </a:r>
              <a:r>
                <a:rPr lang="en-US" sz="1300" dirty="0">
                  <a:solidFill>
                    <a:srgbClr val="9510E4"/>
                  </a:solidFill>
                  <a:latin typeface="Lato" panose="020F0502020204030203" pitchFamily="34" charset="0"/>
                </a:rPr>
                <a:t>Read more</a:t>
              </a:r>
              <a:endParaRPr lang="en-AU" sz="1300" dirty="0">
                <a:solidFill>
                  <a:srgbClr val="9510E4"/>
                </a:solidFill>
                <a:latin typeface="Lato" panose="020F0502020204030203" pitchFamily="34" charset="0"/>
              </a:endParaRPr>
            </a:p>
          </p:txBody>
        </p:sp>
        <p:pic>
          <p:nvPicPr>
            <p:cNvPr id="91" name="Picture 9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87779" y="432759"/>
              <a:ext cx="778707" cy="778707"/>
            </a:xfrm>
            <a:prstGeom prst="rect">
              <a:avLst/>
            </a:prstGeom>
          </p:spPr>
        </p:pic>
        <p:sp>
          <p:nvSpPr>
            <p:cNvPr id="92" name="TextBox 91"/>
            <p:cNvSpPr txBox="1"/>
            <p:nvPr/>
          </p:nvSpPr>
          <p:spPr>
            <a:xfrm>
              <a:off x="7088312" y="1081991"/>
              <a:ext cx="2813829" cy="369332"/>
            </a:xfrm>
            <a:prstGeom prst="rect">
              <a:avLst/>
            </a:prstGeom>
            <a:noFill/>
          </p:spPr>
          <p:txBody>
            <a:bodyPr wrap="square" rtlCol="0">
              <a:spAutoFit/>
            </a:bodyPr>
            <a:lstStyle/>
            <a:p>
              <a:r>
                <a:rPr lang="en-US" b="1" dirty="0">
                  <a:solidFill>
                    <a:schemeClr val="tx1">
                      <a:lumMod val="65000"/>
                      <a:lumOff val="35000"/>
                    </a:schemeClr>
                  </a:solidFill>
                  <a:latin typeface="Comfortaa" pitchFamily="2" charset="0"/>
                </a:rPr>
                <a:t>Insurance Details</a:t>
              </a:r>
              <a:endParaRPr lang="en-AU" b="1" dirty="0">
                <a:solidFill>
                  <a:schemeClr val="tx1">
                    <a:lumMod val="65000"/>
                    <a:lumOff val="35000"/>
                  </a:schemeClr>
                </a:solidFill>
                <a:latin typeface="Comfortaa" pitchFamily="2" charset="0"/>
              </a:endParaRPr>
            </a:p>
          </p:txBody>
        </p:sp>
      </p:grpSp>
      <p:grpSp>
        <p:nvGrpSpPr>
          <p:cNvPr id="2" name="Group 1">
            <a:extLst>
              <a:ext uri="{FF2B5EF4-FFF2-40B4-BE49-F238E27FC236}">
                <a16:creationId xmlns:a16="http://schemas.microsoft.com/office/drawing/2014/main" xmlns="" id="{040BE7E2-6428-F9E0-4743-08B9DACF7EAD}"/>
              </a:ext>
            </a:extLst>
          </p:cNvPr>
          <p:cNvGrpSpPr/>
          <p:nvPr/>
        </p:nvGrpSpPr>
        <p:grpSpPr>
          <a:xfrm>
            <a:off x="795853" y="0"/>
            <a:ext cx="3374571" cy="6858000"/>
            <a:chOff x="795853" y="0"/>
            <a:chExt cx="3374571" cy="6858000"/>
          </a:xfrm>
        </p:grpSpPr>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5381" y="432759"/>
              <a:ext cx="778707" cy="778707"/>
            </a:xfrm>
            <a:prstGeom prst="rect">
              <a:avLst/>
            </a:prstGeom>
          </p:spPr>
        </p:pic>
        <p:sp>
          <p:nvSpPr>
            <p:cNvPr id="69" name="TextBox 68"/>
            <p:cNvSpPr txBox="1"/>
            <p:nvPr/>
          </p:nvSpPr>
          <p:spPr>
            <a:xfrm>
              <a:off x="1633228" y="688246"/>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sp>
          <p:nvSpPr>
            <p:cNvPr id="129" name="Rectangle 128"/>
            <p:cNvSpPr/>
            <p:nvPr/>
          </p:nvSpPr>
          <p:spPr>
            <a:xfrm>
              <a:off x="841386" y="5602993"/>
              <a:ext cx="3190017" cy="151953"/>
            </a:xfrm>
            <a:prstGeom prst="rect">
              <a:avLst/>
            </a:prstGeom>
            <a:solidFill>
              <a:srgbClr val="FFF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4" name="Group 53"/>
            <p:cNvGrpSpPr/>
            <p:nvPr/>
          </p:nvGrpSpPr>
          <p:grpSpPr>
            <a:xfrm>
              <a:off x="795853" y="0"/>
              <a:ext cx="3374571" cy="6858000"/>
              <a:chOff x="4950097" y="0"/>
              <a:chExt cx="3374571" cy="6858000"/>
            </a:xfrm>
          </p:grpSpPr>
          <p:grpSp>
            <p:nvGrpSpPr>
              <p:cNvPr id="55" name="Group 54"/>
              <p:cNvGrpSpPr/>
              <p:nvPr/>
            </p:nvGrpSpPr>
            <p:grpSpPr>
              <a:xfrm>
                <a:off x="4950097" y="0"/>
                <a:ext cx="3374571" cy="6858000"/>
                <a:chOff x="6333672" y="0"/>
                <a:chExt cx="3374571" cy="6858000"/>
              </a:xfrm>
            </p:grpSpPr>
            <p:pic>
              <p:nvPicPr>
                <p:cNvPr id="61" name="Picture 60"/>
                <p:cNvPicPr>
                  <a:picLocks noChangeAspect="1"/>
                </p:cNvPicPr>
                <p:nvPr/>
              </p:nvPicPr>
              <p:blipFill>
                <a:blip r:embed="rId2">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62" name="Freeform 61"/>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6" name="TextBox 55"/>
              <p:cNvSpPr txBox="1"/>
              <p:nvPr/>
            </p:nvSpPr>
            <p:spPr>
              <a:xfrm>
                <a:off x="5321859" y="5848701"/>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My Rides</a:t>
                </a:r>
              </a:p>
            </p:txBody>
          </p:sp>
          <p:sp>
            <p:nvSpPr>
              <p:cNvPr id="57" name="TextBox 56"/>
              <p:cNvSpPr txBox="1"/>
              <p:nvPr/>
            </p:nvSpPr>
            <p:spPr>
              <a:xfrm>
                <a:off x="6701079" y="5849717"/>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Explore</a:t>
                </a:r>
              </a:p>
            </p:txBody>
          </p:sp>
          <p:sp>
            <p:nvSpPr>
              <p:cNvPr id="58" name="TextBox 57"/>
              <p:cNvSpPr txBox="1"/>
              <p:nvPr/>
            </p:nvSpPr>
            <p:spPr>
              <a:xfrm>
                <a:off x="73792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59" name="Oval 58"/>
              <p:cNvSpPr/>
              <p:nvPr/>
            </p:nvSpPr>
            <p:spPr>
              <a:xfrm>
                <a:off x="6194444" y="586394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60" name="TextBox 59"/>
              <p:cNvSpPr txBox="1"/>
              <p:nvPr/>
            </p:nvSpPr>
            <p:spPr>
              <a:xfrm>
                <a:off x="6000039" y="584864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sp>
          <p:nvSpPr>
            <p:cNvPr id="130" name="Rounded Rectangle 129"/>
            <p:cNvSpPr/>
            <p:nvPr/>
          </p:nvSpPr>
          <p:spPr>
            <a:xfrm>
              <a:off x="1114441" y="5266338"/>
              <a:ext cx="2743199" cy="399142"/>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Lato" panose="020F0502020204030203" pitchFamily="34" charset="0"/>
                </a:rPr>
                <a:t>Book</a:t>
              </a:r>
              <a:endParaRPr lang="en-AU" sz="2800" b="1" dirty="0">
                <a:solidFill>
                  <a:schemeClr val="bg1"/>
                </a:solidFill>
                <a:latin typeface="Lato" panose="020F0502020204030203" pitchFamily="34" charset="0"/>
              </a:endParaRPr>
            </a:p>
          </p:txBody>
        </p:sp>
        <p:pic>
          <p:nvPicPr>
            <p:cNvPr id="14" name="Picture 13"/>
            <p:cNvPicPr>
              <a:picLocks noChangeAspect="1"/>
            </p:cNvPicPr>
            <p:nvPr/>
          </p:nvPicPr>
          <p:blipFill>
            <a:blip r:embed="rId4"/>
            <a:stretch>
              <a:fillRect/>
            </a:stretch>
          </p:blipFill>
          <p:spPr>
            <a:xfrm>
              <a:off x="1036975" y="1113777"/>
              <a:ext cx="2881625" cy="1784638"/>
            </a:xfrm>
            <a:prstGeom prst="rect">
              <a:avLst/>
            </a:prstGeom>
          </p:spPr>
        </p:pic>
        <p:sp>
          <p:nvSpPr>
            <p:cNvPr id="131" name="Rectangle 130"/>
            <p:cNvSpPr/>
            <p:nvPr/>
          </p:nvSpPr>
          <p:spPr>
            <a:xfrm>
              <a:off x="1036975" y="2621416"/>
              <a:ext cx="2866220" cy="276999"/>
            </a:xfrm>
            <a:prstGeom prst="rect">
              <a:avLst/>
            </a:prstGeom>
            <a:solidFill>
              <a:srgbClr val="9510E4">
                <a:alpha val="40000"/>
              </a:srgbClr>
            </a:solidFill>
          </p:spPr>
          <p:txBody>
            <a:bodyPr wrap="square">
              <a:spAutoFit/>
            </a:bodyPr>
            <a:lstStyle/>
            <a:p>
              <a:r>
                <a:rPr lang="en-US" sz="1200" b="1" dirty="0">
                  <a:solidFill>
                    <a:schemeClr val="bg1">
                      <a:lumMod val="95000"/>
                    </a:schemeClr>
                  </a:solidFill>
                  <a:latin typeface="Lato" panose="020F0502020204030203" pitchFamily="34" charset="0"/>
                </a:rPr>
                <a:t>Sam’s E-Bike                                         </a:t>
              </a:r>
              <a:r>
                <a:rPr lang="en-US" sz="1050" dirty="0">
                  <a:solidFill>
                    <a:schemeClr val="bg1">
                      <a:lumMod val="95000"/>
                    </a:schemeClr>
                  </a:solidFill>
                  <a:latin typeface="Lato" panose="020F0502020204030203" pitchFamily="34" charset="0"/>
                </a:rPr>
                <a:t>(236)</a:t>
              </a:r>
              <a:endParaRPr lang="en-AU" sz="1200" b="1" dirty="0">
                <a:solidFill>
                  <a:schemeClr val="bg1">
                    <a:lumMod val="95000"/>
                  </a:schemeClr>
                </a:solidFill>
              </a:endParaRPr>
            </a:p>
          </p:txBody>
        </p:sp>
        <p:sp>
          <p:nvSpPr>
            <p:cNvPr id="133" name="5-Point Star 132"/>
            <p:cNvSpPr/>
            <p:nvPr/>
          </p:nvSpPr>
          <p:spPr>
            <a:xfrm>
              <a:off x="2856929" y="2706032"/>
              <a:ext cx="108000" cy="98182"/>
            </a:xfrm>
            <a:prstGeom prst="star5">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8" name="5-Point Star 137"/>
            <p:cNvSpPr/>
            <p:nvPr/>
          </p:nvSpPr>
          <p:spPr>
            <a:xfrm>
              <a:off x="2973184" y="2706242"/>
              <a:ext cx="108000" cy="98182"/>
            </a:xfrm>
            <a:prstGeom prst="star5">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9" name="5-Point Star 138"/>
            <p:cNvSpPr/>
            <p:nvPr/>
          </p:nvSpPr>
          <p:spPr>
            <a:xfrm>
              <a:off x="3090533" y="2705927"/>
              <a:ext cx="108000" cy="98182"/>
            </a:xfrm>
            <a:prstGeom prst="star5">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0" name="5-Point Star 139"/>
            <p:cNvSpPr/>
            <p:nvPr/>
          </p:nvSpPr>
          <p:spPr>
            <a:xfrm>
              <a:off x="3211264" y="2702851"/>
              <a:ext cx="108000" cy="98182"/>
            </a:xfrm>
            <a:prstGeom prst="star5">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1" name="5-Point Star 140"/>
            <p:cNvSpPr/>
            <p:nvPr/>
          </p:nvSpPr>
          <p:spPr>
            <a:xfrm>
              <a:off x="3321048" y="2705254"/>
              <a:ext cx="108000" cy="98182"/>
            </a:xfrm>
            <a:prstGeom prst="star5">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2" name="Rectangle 141"/>
            <p:cNvSpPr/>
            <p:nvPr/>
          </p:nvSpPr>
          <p:spPr>
            <a:xfrm>
              <a:off x="1036975" y="2892799"/>
              <a:ext cx="2932410" cy="1046440"/>
            </a:xfrm>
            <a:prstGeom prst="rect">
              <a:avLst/>
            </a:prstGeom>
          </p:spPr>
          <p:txBody>
            <a:bodyPr wrap="square">
              <a:spAutoFit/>
            </a:bodyPr>
            <a:lstStyle/>
            <a:p>
              <a:r>
                <a:rPr lang="en-US" sz="1000" b="1" dirty="0">
                  <a:solidFill>
                    <a:srgbClr val="9510E4"/>
                  </a:solidFill>
                  <a:latin typeface="Lato" panose="020F0502020204030203" pitchFamily="34" charset="0"/>
                </a:rPr>
                <a:t>                       Price   </a:t>
              </a:r>
              <a:r>
                <a:rPr lang="en-US" sz="1000" dirty="0">
                  <a:solidFill>
                    <a:schemeClr val="bg1">
                      <a:lumMod val="50000"/>
                    </a:schemeClr>
                  </a:solidFill>
                  <a:latin typeface="Lato" panose="020F0502020204030203" pitchFamily="34" charset="0"/>
                </a:rPr>
                <a:t>$136</a:t>
              </a:r>
              <a:r>
                <a:rPr lang="en-AU" sz="1000" b="1" dirty="0">
                  <a:solidFill>
                    <a:srgbClr val="9510E4"/>
                  </a:solidFill>
                  <a:latin typeface="Lato" panose="020F0502020204030203" pitchFamily="34" charset="0"/>
                </a:rPr>
                <a:t>             </a:t>
              </a:r>
              <a:r>
                <a:rPr lang="en-AU" sz="1400" b="1" dirty="0">
                  <a:solidFill>
                    <a:srgbClr val="9510E4"/>
                  </a:solidFill>
                  <a:latin typeface="Lato" panose="020F0502020204030203" pitchFamily="34" charset="0"/>
                </a:rPr>
                <a:t>🚲</a:t>
              </a:r>
              <a:r>
                <a:rPr lang="en-AU" sz="1000" b="1" dirty="0">
                  <a:solidFill>
                    <a:schemeClr val="bg1">
                      <a:lumMod val="50000"/>
                    </a:schemeClr>
                  </a:solidFill>
                  <a:latin typeface="Lato" panose="020F0502020204030203" pitchFamily="34" charset="0"/>
                </a:rPr>
                <a:t>    </a:t>
              </a:r>
              <a:r>
                <a:rPr lang="en-AU" sz="1000" dirty="0">
                  <a:solidFill>
                    <a:schemeClr val="bg1">
                      <a:lumMod val="50000"/>
                    </a:schemeClr>
                  </a:solidFill>
                  <a:latin typeface="Lato" panose="020F0502020204030203" pitchFamily="34" charset="0"/>
                </a:rPr>
                <a:t>Cargo</a:t>
              </a:r>
              <a:endParaRPr lang="en-US" sz="1000" dirty="0">
                <a:solidFill>
                  <a:schemeClr val="bg1">
                    <a:lumMod val="50000"/>
                  </a:schemeClr>
                </a:solidFill>
                <a:latin typeface="Lato" panose="020F0502020204030203" pitchFamily="34" charset="0"/>
              </a:endParaRPr>
            </a:p>
            <a:p>
              <a:r>
                <a:rPr lang="en-AU" sz="1100" b="1" dirty="0">
                  <a:solidFill>
                    <a:srgbClr val="9510E4"/>
                  </a:solidFill>
                  <a:latin typeface="Lato" panose="020F0502020204030203" pitchFamily="34" charset="0"/>
                </a:rPr>
                <a:t>   </a:t>
              </a:r>
              <a:r>
                <a:rPr lang="en-AU" sz="1200" b="1" dirty="0">
                  <a:solidFill>
                    <a:srgbClr val="9510E4"/>
                  </a:solidFill>
                  <a:latin typeface="Lato" panose="020F0502020204030203" pitchFamily="34" charset="0"/>
                </a:rPr>
                <a:t>📍</a:t>
              </a:r>
              <a:r>
                <a:rPr lang="en-AU" sz="1000" b="1" dirty="0">
                  <a:solidFill>
                    <a:srgbClr val="9510E4"/>
                  </a:solidFill>
                  <a:latin typeface="Lato" panose="020F0502020204030203" pitchFamily="34" charset="0"/>
                </a:rPr>
                <a:t>  </a:t>
              </a:r>
              <a:r>
                <a:rPr lang="en-AU" sz="1000" dirty="0">
                  <a:solidFill>
                    <a:schemeClr val="bg1">
                      <a:lumMod val="50000"/>
                    </a:schemeClr>
                  </a:solidFill>
                  <a:latin typeface="Lato" panose="020F0502020204030203" pitchFamily="34" charset="0"/>
                </a:rPr>
                <a:t>E10 </a:t>
              </a:r>
              <a:r>
                <a:rPr lang="en-US" sz="1000" dirty="0">
                  <a:solidFill>
                    <a:schemeClr val="bg1">
                      <a:lumMod val="50000"/>
                    </a:schemeClr>
                  </a:solidFill>
                  <a:latin typeface="Lato" panose="020F0502020204030203" pitchFamily="34" charset="0"/>
                </a:rPr>
                <a:t>Union Road, Kensington NSW 2052</a:t>
              </a:r>
            </a:p>
            <a:p>
              <a:r>
                <a:rPr lang="en-AU" sz="1600" dirty="0">
                  <a:solidFill>
                    <a:srgbClr val="9510E4"/>
                  </a:solidFill>
                </a:rPr>
                <a:t>  📅    </a:t>
              </a:r>
              <a:r>
                <a:rPr lang="en-US" sz="1000" b="1" dirty="0">
                  <a:solidFill>
                    <a:srgbClr val="9510E4"/>
                  </a:solidFill>
                  <a:latin typeface="Lato" panose="020F0502020204030203" pitchFamily="34" charset="0"/>
                </a:rPr>
                <a:t>From   </a:t>
              </a:r>
              <a:r>
                <a:rPr lang="en-US" sz="1000" dirty="0">
                  <a:solidFill>
                    <a:schemeClr val="bg1">
                      <a:lumMod val="50000"/>
                    </a:schemeClr>
                  </a:solidFill>
                  <a:latin typeface="Lato" panose="020F0502020204030203" pitchFamily="34" charset="0"/>
                </a:rPr>
                <a:t>23/12/2026</a:t>
              </a:r>
              <a:r>
                <a:rPr lang="en-AU" sz="1000" b="1" dirty="0">
                  <a:solidFill>
                    <a:srgbClr val="9510E4"/>
                  </a:solidFill>
                  <a:latin typeface="Lato" panose="020F0502020204030203" pitchFamily="34" charset="0"/>
                </a:rPr>
                <a:t>    To  </a:t>
              </a:r>
              <a:r>
                <a:rPr lang="en-AU" sz="1000" dirty="0">
                  <a:solidFill>
                    <a:schemeClr val="bg1">
                      <a:lumMod val="50000"/>
                    </a:schemeClr>
                  </a:solidFill>
                  <a:latin typeface="Lato" panose="020F0502020204030203" pitchFamily="34" charset="0"/>
                </a:rPr>
                <a:t>23/01/2017</a:t>
              </a:r>
            </a:p>
            <a:p>
              <a:pPr>
                <a:lnSpc>
                  <a:spcPct val="200000"/>
                </a:lnSpc>
              </a:pPr>
              <a:r>
                <a:rPr lang="en-US" sz="1000" b="1" dirty="0">
                  <a:solidFill>
                    <a:srgbClr val="9510E4"/>
                  </a:solidFill>
                  <a:latin typeface="Lato" panose="020F0502020204030203" pitchFamily="34" charset="0"/>
                </a:rPr>
                <a:t>                   </a:t>
              </a:r>
              <a:r>
                <a:rPr lang="en-US" sz="1000" b="1" u="sng" dirty="0">
                  <a:solidFill>
                    <a:srgbClr val="9510E4"/>
                  </a:solidFill>
                  <a:latin typeface="Lato" panose="020F0502020204030203" pitchFamily="34" charset="0"/>
                </a:rPr>
                <a:t>View Owner’s Profile</a:t>
              </a:r>
              <a:endParaRPr lang="en-AU" sz="1000" u="sng" dirty="0">
                <a:solidFill>
                  <a:schemeClr val="bg1">
                    <a:lumMod val="50000"/>
                  </a:schemeClr>
                </a:solidFill>
                <a:latin typeface="Lato" panose="020F0502020204030203" pitchFamily="34" charset="0"/>
              </a:endParaRPr>
            </a:p>
          </p:txBody>
        </p:sp>
        <p:sp>
          <p:nvSpPr>
            <p:cNvPr id="65" name="TextBox 64"/>
            <p:cNvSpPr txBox="1"/>
            <p:nvPr/>
          </p:nvSpPr>
          <p:spPr>
            <a:xfrm>
              <a:off x="1421063" y="4910998"/>
              <a:ext cx="1811714" cy="246221"/>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Purchase mandatory </a:t>
              </a:r>
              <a:r>
                <a:rPr lang="en-US" sz="1000" b="1" u="sng" dirty="0">
                  <a:solidFill>
                    <a:srgbClr val="9510E4"/>
                  </a:solidFill>
                  <a:latin typeface="Lato" panose="020F0502020204030203" pitchFamily="34" charset="0"/>
                </a:rPr>
                <a:t>insurance</a:t>
              </a:r>
              <a:endParaRPr lang="en-AU" sz="900" dirty="0">
                <a:solidFill>
                  <a:schemeClr val="bg1">
                    <a:lumMod val="50000"/>
                  </a:schemeClr>
                </a:solidFill>
                <a:latin typeface="Lato" panose="020F0502020204030203" pitchFamily="34" charset="0"/>
              </a:endParaRPr>
            </a:p>
          </p:txBody>
        </p:sp>
        <p:sp>
          <p:nvSpPr>
            <p:cNvPr id="70" name="Rectangle 69"/>
            <p:cNvSpPr/>
            <p:nvPr/>
          </p:nvSpPr>
          <p:spPr>
            <a:xfrm>
              <a:off x="1192642" y="4947884"/>
              <a:ext cx="193424" cy="210677"/>
            </a:xfrm>
            <a:prstGeom prst="rect">
              <a:avLst/>
            </a:prstGeom>
            <a:solidFill>
              <a:srgbClr val="F4E1FF"/>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Rectangle 65"/>
            <p:cNvSpPr/>
            <p:nvPr/>
          </p:nvSpPr>
          <p:spPr>
            <a:xfrm>
              <a:off x="1122596" y="4885588"/>
              <a:ext cx="357790" cy="369332"/>
            </a:xfrm>
            <a:prstGeom prst="rect">
              <a:avLst/>
            </a:prstGeom>
          </p:spPr>
          <p:txBody>
            <a:bodyPr wrap="none">
              <a:spAutoFit/>
            </a:bodyPr>
            <a:lstStyle/>
            <a:p>
              <a:r>
                <a:rPr lang="en-AU" b="1" dirty="0">
                  <a:solidFill>
                    <a:schemeClr val="tx1">
                      <a:lumMod val="50000"/>
                      <a:lumOff val="50000"/>
                    </a:schemeClr>
                  </a:solidFill>
                  <a:latin typeface="Google Sans"/>
                </a:rPr>
                <a:t>✓</a:t>
              </a:r>
              <a:endParaRPr lang="en-AU" dirty="0">
                <a:solidFill>
                  <a:schemeClr val="tx1">
                    <a:lumMod val="50000"/>
                    <a:lumOff val="50000"/>
                  </a:schemeClr>
                </a:solidFill>
              </a:endParaRPr>
            </a:p>
          </p:txBody>
        </p:sp>
        <p:sp>
          <p:nvSpPr>
            <p:cNvPr id="74" name="Rectangle 73"/>
            <p:cNvSpPr/>
            <p:nvPr/>
          </p:nvSpPr>
          <p:spPr>
            <a:xfrm>
              <a:off x="1018904" y="4069369"/>
              <a:ext cx="2836524" cy="834466"/>
            </a:xfrm>
            <a:prstGeom prst="rect">
              <a:avLst/>
            </a:prstGeom>
            <a:solidFill>
              <a:srgbClr val="FFE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TextBox 70"/>
            <p:cNvSpPr txBox="1"/>
            <p:nvPr/>
          </p:nvSpPr>
          <p:spPr>
            <a:xfrm>
              <a:off x="1057003" y="3869238"/>
              <a:ext cx="2813829" cy="261610"/>
            </a:xfrm>
            <a:prstGeom prst="rect">
              <a:avLst/>
            </a:prstGeom>
            <a:noFill/>
          </p:spPr>
          <p:txBody>
            <a:bodyPr wrap="square" rtlCol="0">
              <a:spAutoFit/>
            </a:bodyPr>
            <a:lstStyle/>
            <a:p>
              <a:r>
                <a:rPr lang="en-US" sz="1050" b="1" dirty="0">
                  <a:solidFill>
                    <a:srgbClr val="9510E4"/>
                  </a:solidFill>
                  <a:latin typeface="Lato" panose="020F0502020204030203" pitchFamily="34" charset="0"/>
                </a:rPr>
                <a:t>Insurance Requirements</a:t>
              </a:r>
              <a:endParaRPr lang="en-AU" sz="1050" b="1" dirty="0">
                <a:solidFill>
                  <a:srgbClr val="9510E4"/>
                </a:solidFill>
                <a:latin typeface="Lato" panose="020F0502020204030203" pitchFamily="34" charset="0"/>
              </a:endParaRPr>
            </a:p>
          </p:txBody>
        </p:sp>
        <p:sp>
          <p:nvSpPr>
            <p:cNvPr id="72" name="TextBox 71"/>
            <p:cNvSpPr txBox="1"/>
            <p:nvPr/>
          </p:nvSpPr>
          <p:spPr>
            <a:xfrm>
              <a:off x="1066672" y="3991905"/>
              <a:ext cx="2851928" cy="830997"/>
            </a:xfrm>
            <a:prstGeom prst="rect">
              <a:avLst/>
            </a:prstGeom>
            <a:noFill/>
          </p:spPr>
          <p:txBody>
            <a:bodyPr wrap="square" rtlCol="0">
              <a:spAutoFit/>
            </a:bodyPr>
            <a:lstStyle/>
            <a:p>
              <a:pPr algn="just"/>
              <a:r>
                <a:rPr lang="en-US" sz="1200" dirty="0">
                  <a:solidFill>
                    <a:schemeClr val="tx1">
                      <a:lumMod val="65000"/>
                      <a:lumOff val="35000"/>
                    </a:schemeClr>
                  </a:solidFill>
                  <a:latin typeface="Lato" panose="020F0502020204030203" pitchFamily="34" charset="0"/>
                </a:rPr>
                <a:t>Insurance protects you from accidental damage, theft, or third-party liability during your rental. It reduces your financial exposure… </a:t>
              </a:r>
              <a:r>
                <a:rPr lang="en-US" sz="1200" dirty="0">
                  <a:solidFill>
                    <a:srgbClr val="9510E4"/>
                  </a:solidFill>
                  <a:latin typeface="Lato" panose="020F0502020204030203" pitchFamily="34" charset="0"/>
                </a:rPr>
                <a:t>Learn more</a:t>
              </a:r>
              <a:endParaRPr lang="en-AU" sz="1200" dirty="0">
                <a:solidFill>
                  <a:srgbClr val="9510E4"/>
                </a:solidFill>
                <a:latin typeface="Lato" panose="020F0502020204030203" pitchFamily="34" charset="0"/>
              </a:endParaRPr>
            </a:p>
          </p:txBody>
        </p:sp>
        <p:sp>
          <p:nvSpPr>
            <p:cNvPr id="53" name="TextBox 52"/>
            <p:cNvSpPr txBox="1"/>
            <p:nvPr/>
          </p:nvSpPr>
          <p:spPr>
            <a:xfrm>
              <a:off x="962401" y="3597573"/>
              <a:ext cx="678180" cy="369332"/>
            </a:xfrm>
            <a:prstGeom prst="rect">
              <a:avLst/>
            </a:prstGeom>
            <a:noFill/>
          </p:spPr>
          <p:txBody>
            <a:bodyPr wrap="square" rtlCol="0">
              <a:spAutoFit/>
            </a:bodyPr>
            <a:lstStyle/>
            <a:p>
              <a:pPr algn="ctr"/>
              <a:r>
                <a:rPr lang="en-AU" b="1" dirty="0">
                  <a:solidFill>
                    <a:srgbClr val="9510E4"/>
                  </a:solidFill>
                </a:rPr>
                <a:t>👤</a:t>
              </a:r>
              <a:endParaRPr lang="en-AU" sz="1000" b="1" dirty="0">
                <a:solidFill>
                  <a:srgbClr val="9510E4"/>
                </a:solidFill>
              </a:endParaRPr>
            </a:p>
          </p:txBody>
        </p:sp>
      </p:grpSp>
      <p:grpSp>
        <p:nvGrpSpPr>
          <p:cNvPr id="5" name="Group 4">
            <a:extLst>
              <a:ext uri="{FF2B5EF4-FFF2-40B4-BE49-F238E27FC236}">
                <a16:creationId xmlns:a16="http://schemas.microsoft.com/office/drawing/2014/main" xmlns="" id="{5F91B48C-963F-8E30-1FEF-5D91572CE05B}"/>
              </a:ext>
            </a:extLst>
          </p:cNvPr>
          <p:cNvGrpSpPr/>
          <p:nvPr/>
        </p:nvGrpSpPr>
        <p:grpSpPr>
          <a:xfrm>
            <a:off x="8339910" y="9678"/>
            <a:ext cx="3374571" cy="6858000"/>
            <a:chOff x="8339910" y="9678"/>
            <a:chExt cx="3374571" cy="6858000"/>
          </a:xfrm>
        </p:grpSpPr>
        <p:pic>
          <p:nvPicPr>
            <p:cNvPr id="78" name="Picture 77"/>
            <p:cNvPicPr>
              <a:picLocks noChangeAspect="1"/>
            </p:cNvPicPr>
            <p:nvPr/>
          </p:nvPicPr>
          <p:blipFill>
            <a:blip r:embed="rId2">
              <a:extLst>
                <a:ext uri="{28A0092B-C50C-407E-A947-70E740481C1C}">
                  <a14:useLocalDpi xmlns:a14="http://schemas.microsoft.com/office/drawing/2010/main" val="0"/>
                </a:ext>
              </a:extLst>
            </a:blip>
            <a:srcRect l="1587"/>
            <a:stretch>
              <a:fillRect/>
            </a:stretch>
          </p:blipFill>
          <p:spPr>
            <a:xfrm>
              <a:off x="8339910" y="9678"/>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80" name="TextBox 79"/>
            <p:cNvSpPr txBox="1"/>
            <p:nvPr/>
          </p:nvSpPr>
          <p:spPr>
            <a:xfrm>
              <a:off x="9098359" y="713667"/>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sp>
          <p:nvSpPr>
            <p:cNvPr id="81" name="Rounded Rectangle 80"/>
            <p:cNvSpPr/>
            <p:nvPr/>
          </p:nvSpPr>
          <p:spPr>
            <a:xfrm>
              <a:off x="8635822" y="5717290"/>
              <a:ext cx="2743199" cy="399142"/>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Lato" panose="020F0502020204030203" pitchFamily="34" charset="0"/>
                </a:rPr>
                <a:t>OK</a:t>
              </a:r>
              <a:endParaRPr lang="en-AU" sz="2800" b="1" dirty="0">
                <a:solidFill>
                  <a:schemeClr val="bg1"/>
                </a:solidFill>
                <a:latin typeface="Lato" panose="020F0502020204030203" pitchFamily="34" charset="0"/>
              </a:endParaRPr>
            </a:p>
          </p:txBody>
        </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64659" y="427698"/>
              <a:ext cx="778707" cy="778707"/>
            </a:xfrm>
            <a:prstGeom prst="rect">
              <a:avLst/>
            </a:prstGeom>
          </p:spPr>
        </p:pic>
        <p:sp>
          <p:nvSpPr>
            <p:cNvPr id="83" name="TextBox 82"/>
            <p:cNvSpPr txBox="1"/>
            <p:nvPr/>
          </p:nvSpPr>
          <p:spPr>
            <a:xfrm>
              <a:off x="8565192" y="1081243"/>
              <a:ext cx="2813829" cy="369332"/>
            </a:xfrm>
            <a:prstGeom prst="rect">
              <a:avLst/>
            </a:prstGeom>
            <a:noFill/>
          </p:spPr>
          <p:txBody>
            <a:bodyPr wrap="square" rtlCol="0">
              <a:spAutoFit/>
            </a:bodyPr>
            <a:lstStyle/>
            <a:p>
              <a:r>
                <a:rPr lang="en-US" b="1" dirty="0">
                  <a:solidFill>
                    <a:schemeClr val="tx1">
                      <a:lumMod val="65000"/>
                      <a:lumOff val="35000"/>
                    </a:schemeClr>
                  </a:solidFill>
                  <a:latin typeface="Comfortaa" pitchFamily="2" charset="0"/>
                </a:rPr>
                <a:t>Owen </a:t>
              </a:r>
              <a:r>
                <a:rPr lang="en-US" b="1" dirty="0" err="1">
                  <a:solidFill>
                    <a:schemeClr val="tx1">
                      <a:lumMod val="65000"/>
                      <a:lumOff val="35000"/>
                    </a:schemeClr>
                  </a:solidFill>
                  <a:latin typeface="Comfortaa" pitchFamily="2" charset="0"/>
                </a:rPr>
                <a:t>Daveson</a:t>
              </a:r>
              <a:endParaRPr lang="en-AU" b="1" dirty="0">
                <a:solidFill>
                  <a:schemeClr val="tx1">
                    <a:lumMod val="65000"/>
                    <a:lumOff val="35000"/>
                  </a:schemeClr>
                </a:solidFill>
                <a:latin typeface="Comfortaa" pitchFamily="2" charset="0"/>
              </a:endParaRPr>
            </a:p>
          </p:txBody>
        </p:sp>
        <p:pic>
          <p:nvPicPr>
            <p:cNvPr id="84" name="Picture 83"/>
            <p:cNvPicPr>
              <a:picLocks noChangeAspect="1"/>
            </p:cNvPicPr>
            <p:nvPr/>
          </p:nvPicPr>
          <p:blipFill>
            <a:blip r:embed="rId5"/>
            <a:srcRect t="61" r="1316"/>
            <a:stretch>
              <a:fillRect/>
            </a:stretch>
          </p:blipFill>
          <p:spPr>
            <a:xfrm>
              <a:off x="9579473" y="1555228"/>
              <a:ext cx="785267" cy="795253"/>
            </a:xfrm>
            <a:custGeom>
              <a:avLst/>
              <a:gdLst>
                <a:gd name="connsiteX0" fmla="*/ 691700 w 1391148"/>
                <a:gd name="connsiteY0" fmla="*/ 0 h 1408839"/>
                <a:gd name="connsiteX1" fmla="*/ 1391148 w 1391148"/>
                <a:gd name="connsiteY1" fmla="*/ 705723 h 1408839"/>
                <a:gd name="connsiteX2" fmla="*/ 832663 w 1391148"/>
                <a:gd name="connsiteY2" fmla="*/ 1397108 h 1408839"/>
                <a:gd name="connsiteX3" fmla="*/ 717331 w 1391148"/>
                <a:gd name="connsiteY3" fmla="*/ 1408839 h 1408839"/>
                <a:gd name="connsiteX4" fmla="*/ 666069 w 1391148"/>
                <a:gd name="connsiteY4" fmla="*/ 1408839 h 1408839"/>
                <a:gd name="connsiteX5" fmla="*/ 550737 w 1391148"/>
                <a:gd name="connsiteY5" fmla="*/ 1397108 h 1408839"/>
                <a:gd name="connsiteX6" fmla="*/ 6462 w 1391148"/>
                <a:gd name="connsiteY6" fmla="*/ 847951 h 1408839"/>
                <a:gd name="connsiteX7" fmla="*/ 0 w 1391148"/>
                <a:gd name="connsiteY7" fmla="*/ 783271 h 1408839"/>
                <a:gd name="connsiteX8" fmla="*/ 0 w 1391148"/>
                <a:gd name="connsiteY8" fmla="*/ 628175 h 1408839"/>
                <a:gd name="connsiteX9" fmla="*/ 6462 w 1391148"/>
                <a:gd name="connsiteY9" fmla="*/ 563495 h 1408839"/>
                <a:gd name="connsiteX10" fmla="*/ 691700 w 1391148"/>
                <a:gd name="connsiteY10" fmla="*/ 0 h 140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1148" h="1408839">
                  <a:moveTo>
                    <a:pt x="691700" y="0"/>
                  </a:moveTo>
                  <a:cubicBezTo>
                    <a:pt x="1077994" y="0"/>
                    <a:pt x="1391148" y="315963"/>
                    <a:pt x="1391148" y="705723"/>
                  </a:cubicBezTo>
                  <a:cubicBezTo>
                    <a:pt x="1391148" y="1046763"/>
                    <a:pt x="1151389" y="1331302"/>
                    <a:pt x="832663" y="1397108"/>
                  </a:cubicBezTo>
                  <a:lnTo>
                    <a:pt x="717331" y="1408839"/>
                  </a:lnTo>
                  <a:lnTo>
                    <a:pt x="666069" y="1408839"/>
                  </a:lnTo>
                  <a:lnTo>
                    <a:pt x="550737" y="1397108"/>
                  </a:lnTo>
                  <a:cubicBezTo>
                    <a:pt x="277543" y="1340703"/>
                    <a:pt x="62366" y="1123596"/>
                    <a:pt x="6462" y="847951"/>
                  </a:cubicBezTo>
                  <a:lnTo>
                    <a:pt x="0" y="783271"/>
                  </a:lnTo>
                  <a:lnTo>
                    <a:pt x="0" y="628175"/>
                  </a:lnTo>
                  <a:lnTo>
                    <a:pt x="6462" y="563495"/>
                  </a:lnTo>
                  <a:cubicBezTo>
                    <a:pt x="71683" y="241909"/>
                    <a:pt x="353693" y="0"/>
                    <a:pt x="691700" y="0"/>
                  </a:cubicBezTo>
                  <a:close/>
                </a:path>
              </a:pathLst>
            </a:custGeom>
          </p:spPr>
        </p:pic>
        <p:sp>
          <p:nvSpPr>
            <p:cNvPr id="85" name="TextBox 84"/>
            <p:cNvSpPr txBox="1"/>
            <p:nvPr/>
          </p:nvSpPr>
          <p:spPr>
            <a:xfrm>
              <a:off x="8597977" y="2376265"/>
              <a:ext cx="2858436" cy="1892826"/>
            </a:xfrm>
            <a:prstGeom prst="rect">
              <a:avLst/>
            </a:prstGeom>
            <a:noFill/>
          </p:spPr>
          <p:txBody>
            <a:bodyPr wrap="square" rtlCol="0">
              <a:spAutoFit/>
            </a:bodyPr>
            <a:lstStyle/>
            <a:p>
              <a:pPr algn="just"/>
              <a:r>
                <a:rPr lang="en-US" sz="1300" dirty="0">
                  <a:solidFill>
                    <a:schemeClr val="tx1">
                      <a:lumMod val="65000"/>
                      <a:lumOff val="35000"/>
                    </a:schemeClr>
                  </a:solidFill>
                  <a:latin typeface="Lato" panose="020F0502020204030203" pitchFamily="34" charset="0"/>
                </a:rPr>
                <a:t>Short paragraph of 200 characters max, from the user-profile of the owner, about her/himself.</a:t>
              </a:r>
            </a:p>
            <a:p>
              <a:pPr algn="just"/>
              <a:endParaRPr lang="en-US" sz="1300" dirty="0">
                <a:solidFill>
                  <a:schemeClr val="tx1">
                    <a:lumMod val="65000"/>
                    <a:lumOff val="35000"/>
                  </a:schemeClr>
                </a:solidFill>
                <a:latin typeface="Lato" panose="020F0502020204030203" pitchFamily="34" charset="0"/>
              </a:endParaRPr>
            </a:p>
            <a:p>
              <a:pPr algn="just"/>
              <a:r>
                <a:rPr lang="en-US" sz="1300" b="1" dirty="0">
                  <a:solidFill>
                    <a:srgbClr val="9510E4"/>
                  </a:solidFill>
                  <a:latin typeface="Lato" panose="020F0502020204030203" pitchFamily="34" charset="0"/>
                </a:rPr>
                <a:t>Bikes Listed:     </a:t>
              </a:r>
              <a:r>
                <a:rPr lang="en-US" sz="1300" b="1" dirty="0">
                  <a:solidFill>
                    <a:schemeClr val="bg1">
                      <a:lumMod val="50000"/>
                    </a:schemeClr>
                  </a:solidFill>
                  <a:latin typeface="Lato" panose="020F0502020204030203" pitchFamily="34" charset="0"/>
                </a:rPr>
                <a:t>5</a:t>
              </a:r>
            </a:p>
            <a:p>
              <a:pPr algn="just"/>
              <a:endParaRPr lang="en-US" sz="1300" b="1" dirty="0">
                <a:solidFill>
                  <a:schemeClr val="bg1">
                    <a:lumMod val="50000"/>
                  </a:schemeClr>
                </a:solidFill>
                <a:latin typeface="Lato" panose="020F0502020204030203" pitchFamily="34" charset="0"/>
              </a:endParaRPr>
            </a:p>
            <a:p>
              <a:pPr algn="just"/>
              <a:r>
                <a:rPr lang="en-US" sz="1300" b="1" dirty="0">
                  <a:solidFill>
                    <a:schemeClr val="bg1">
                      <a:lumMod val="50000"/>
                    </a:schemeClr>
                  </a:solidFill>
                  <a:latin typeface="Lato" panose="020F0502020204030203" pitchFamily="34" charset="0"/>
                </a:rPr>
                <a:t>                          </a:t>
              </a:r>
              <a:r>
                <a:rPr lang="en-US" sz="1300" dirty="0">
                  <a:solidFill>
                    <a:srgbClr val="9510E4"/>
                  </a:solidFill>
                  <a:latin typeface="Lato" panose="020F0502020204030203" pitchFamily="34" charset="0"/>
                </a:rPr>
                <a:t>(132)</a:t>
              </a:r>
              <a:endParaRPr lang="en-AU" sz="1300" dirty="0">
                <a:solidFill>
                  <a:srgbClr val="9510E4"/>
                </a:solidFill>
                <a:latin typeface="Lato" panose="020F0502020204030203" pitchFamily="34" charset="0"/>
              </a:endParaRPr>
            </a:p>
            <a:p>
              <a:pPr algn="just"/>
              <a:endParaRPr lang="en-US" sz="1300" dirty="0">
                <a:solidFill>
                  <a:srgbClr val="9510E4"/>
                </a:solidFill>
              </a:endParaRPr>
            </a:p>
            <a:p>
              <a:pPr algn="just"/>
              <a:r>
                <a:rPr lang="en-US" sz="1300" b="1" u="sng" dirty="0">
                  <a:solidFill>
                    <a:srgbClr val="9510E4"/>
                  </a:solidFill>
                  <a:latin typeface="Lato" panose="020F0502020204030203" pitchFamily="34" charset="0"/>
                </a:rPr>
                <a:t>Community Activities</a:t>
              </a:r>
              <a:endParaRPr lang="en-AU" sz="1300" u="sng" dirty="0">
                <a:solidFill>
                  <a:srgbClr val="9510E4"/>
                </a:solidFill>
              </a:endParaRPr>
            </a:p>
          </p:txBody>
        </p:sp>
        <p:sp>
          <p:nvSpPr>
            <p:cNvPr id="86" name="5-Point Star 85"/>
            <p:cNvSpPr/>
            <p:nvPr/>
          </p:nvSpPr>
          <p:spPr>
            <a:xfrm>
              <a:off x="8721381" y="3652770"/>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5-Point Star 92"/>
            <p:cNvSpPr/>
            <p:nvPr/>
          </p:nvSpPr>
          <p:spPr>
            <a:xfrm>
              <a:off x="8868116" y="3652980"/>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5-Point Star 93"/>
            <p:cNvSpPr/>
            <p:nvPr/>
          </p:nvSpPr>
          <p:spPr>
            <a:xfrm>
              <a:off x="9011327" y="3652665"/>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5-Point Star 94"/>
            <p:cNvSpPr/>
            <p:nvPr/>
          </p:nvSpPr>
          <p:spPr>
            <a:xfrm>
              <a:off x="9158062" y="3652875"/>
              <a:ext cx="108000" cy="108000"/>
            </a:xfrm>
            <a:prstGeom prst="star5">
              <a:avLst/>
            </a:prstGeom>
            <a:no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6" name="5-Point Star 95"/>
            <p:cNvSpPr/>
            <p:nvPr/>
          </p:nvSpPr>
          <p:spPr>
            <a:xfrm>
              <a:off x="9302512" y="3654204"/>
              <a:ext cx="108000" cy="108000"/>
            </a:xfrm>
            <a:prstGeom prst="star5">
              <a:avLst/>
            </a:prstGeom>
            <a:no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999295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6200000">
            <a:off x="-3045810" y="3044278"/>
            <a:ext cx="6858000" cy="769441"/>
          </a:xfrm>
          <a:prstGeom prst="rect">
            <a:avLst/>
          </a:prstGeom>
          <a:noFill/>
        </p:spPr>
        <p:txBody>
          <a:bodyPr wrap="square" rtlCol="0">
            <a:spAutoFit/>
          </a:bodyPr>
          <a:lstStyle/>
          <a:p>
            <a:r>
              <a:rPr lang="en-US" sz="4400" b="1" dirty="0"/>
              <a:t>Renter E-Bike List</a:t>
            </a:r>
            <a:endParaRPr lang="en-AU" sz="4400" b="1" dirty="0"/>
          </a:p>
        </p:txBody>
      </p:sp>
      <p:grpSp>
        <p:nvGrpSpPr>
          <p:cNvPr id="7" name="Group 6"/>
          <p:cNvGrpSpPr/>
          <p:nvPr/>
        </p:nvGrpSpPr>
        <p:grpSpPr>
          <a:xfrm>
            <a:off x="1554227" y="0"/>
            <a:ext cx="3374571" cy="6858000"/>
            <a:chOff x="6591047" y="0"/>
            <a:chExt cx="3374571" cy="685800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5120" y="247821"/>
              <a:ext cx="3208020" cy="5726259"/>
            </a:xfrm>
            <a:prstGeom prst="rect">
              <a:avLst/>
            </a:prstGeom>
          </p:spPr>
        </p:pic>
        <p:grpSp>
          <p:nvGrpSpPr>
            <p:cNvPr id="54" name="Group 53"/>
            <p:cNvGrpSpPr/>
            <p:nvPr/>
          </p:nvGrpSpPr>
          <p:grpSpPr>
            <a:xfrm>
              <a:off x="6591047" y="0"/>
              <a:ext cx="3374571" cy="6858000"/>
              <a:chOff x="4950097" y="0"/>
              <a:chExt cx="3374571" cy="6858000"/>
            </a:xfrm>
          </p:grpSpPr>
          <p:grpSp>
            <p:nvGrpSpPr>
              <p:cNvPr id="55" name="Group 54"/>
              <p:cNvGrpSpPr/>
              <p:nvPr/>
            </p:nvGrpSpPr>
            <p:grpSpPr>
              <a:xfrm>
                <a:off x="4950097" y="0"/>
                <a:ext cx="3374571" cy="6858000"/>
                <a:chOff x="6333672" y="0"/>
                <a:chExt cx="3374571" cy="6858000"/>
              </a:xfrm>
            </p:grpSpPr>
            <p:pic>
              <p:nvPicPr>
                <p:cNvPr id="61" name="Picture 60"/>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62" name="Freeform 61"/>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6" name="TextBox 55"/>
              <p:cNvSpPr txBox="1"/>
              <p:nvPr/>
            </p:nvSpPr>
            <p:spPr>
              <a:xfrm>
                <a:off x="5321859" y="5848701"/>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My Rides</a:t>
                </a:r>
              </a:p>
            </p:txBody>
          </p:sp>
          <p:sp>
            <p:nvSpPr>
              <p:cNvPr id="57" name="TextBox 56"/>
              <p:cNvSpPr txBox="1"/>
              <p:nvPr/>
            </p:nvSpPr>
            <p:spPr>
              <a:xfrm>
                <a:off x="6701079" y="5849717"/>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Explore</a:t>
                </a:r>
              </a:p>
            </p:txBody>
          </p:sp>
          <p:sp>
            <p:nvSpPr>
              <p:cNvPr id="58" name="TextBox 57"/>
              <p:cNvSpPr txBox="1"/>
              <p:nvPr/>
            </p:nvSpPr>
            <p:spPr>
              <a:xfrm>
                <a:off x="73792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59" name="Oval 58"/>
              <p:cNvSpPr/>
              <p:nvPr/>
            </p:nvSpPr>
            <p:spPr>
              <a:xfrm>
                <a:off x="6194444" y="586394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60" name="TextBox 59"/>
              <p:cNvSpPr txBox="1"/>
              <p:nvPr/>
            </p:nvSpPr>
            <p:spPr>
              <a:xfrm>
                <a:off x="6000039" y="584864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grpSp>
    </p:spTree>
    <p:extLst>
      <p:ext uri="{BB962C8B-B14F-4D97-AF65-F5344CB8AC3E}">
        <p14:creationId xmlns:p14="http://schemas.microsoft.com/office/powerpoint/2010/main" val="2079770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rot="16200000">
            <a:off x="-3045810" y="3044278"/>
            <a:ext cx="6858000" cy="769441"/>
          </a:xfrm>
          <a:prstGeom prst="rect">
            <a:avLst/>
          </a:prstGeom>
          <a:noFill/>
        </p:spPr>
        <p:txBody>
          <a:bodyPr wrap="square" rtlCol="0">
            <a:spAutoFit/>
          </a:bodyPr>
          <a:lstStyle/>
          <a:p>
            <a:r>
              <a:rPr lang="en-US" sz="4400" b="1" dirty="0"/>
              <a:t>Explore Maps</a:t>
            </a:r>
            <a:endParaRPr lang="en-AU" sz="4400" b="1" dirty="0"/>
          </a:p>
        </p:txBody>
      </p:sp>
      <p:grpSp>
        <p:nvGrpSpPr>
          <p:cNvPr id="33" name="Group 32"/>
          <p:cNvGrpSpPr/>
          <p:nvPr/>
        </p:nvGrpSpPr>
        <p:grpSpPr>
          <a:xfrm>
            <a:off x="4256606" y="0"/>
            <a:ext cx="3374571" cy="6858000"/>
            <a:chOff x="4950097" y="0"/>
            <a:chExt cx="3374571" cy="6858000"/>
          </a:xfrm>
        </p:grpSpPr>
        <p:grpSp>
          <p:nvGrpSpPr>
            <p:cNvPr id="34" name="Group 33"/>
            <p:cNvGrpSpPr/>
            <p:nvPr/>
          </p:nvGrpSpPr>
          <p:grpSpPr>
            <a:xfrm>
              <a:off x="4950097" y="0"/>
              <a:ext cx="3374571" cy="6858000"/>
              <a:chOff x="6333672" y="0"/>
              <a:chExt cx="3374571" cy="6858000"/>
            </a:xfrm>
          </p:grpSpPr>
          <p:pic>
            <p:nvPicPr>
              <p:cNvPr id="40" name="Picture 39"/>
              <p:cNvPicPr>
                <a:picLocks noChangeAspect="1"/>
              </p:cNvPicPr>
              <p:nvPr/>
            </p:nvPicPr>
            <p:blipFill>
              <a:blip r:embed="rId2">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41" name="Freeform 40"/>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5" name="TextBox 34"/>
            <p:cNvSpPr txBox="1"/>
            <p:nvPr/>
          </p:nvSpPr>
          <p:spPr>
            <a:xfrm>
              <a:off x="53218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36" name="TextBox 35"/>
            <p:cNvSpPr txBox="1"/>
            <p:nvPr/>
          </p:nvSpPr>
          <p:spPr>
            <a:xfrm>
              <a:off x="6701079" y="5849717"/>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Explore</a:t>
              </a:r>
            </a:p>
          </p:txBody>
        </p:sp>
        <p:sp>
          <p:nvSpPr>
            <p:cNvPr id="37" name="TextBox 36"/>
            <p:cNvSpPr txBox="1"/>
            <p:nvPr/>
          </p:nvSpPr>
          <p:spPr>
            <a:xfrm>
              <a:off x="73792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38" name="Oval 37"/>
            <p:cNvSpPr/>
            <p:nvPr/>
          </p:nvSpPr>
          <p:spPr>
            <a:xfrm>
              <a:off x="6194444" y="586394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39" name="TextBox 38"/>
            <p:cNvSpPr txBox="1"/>
            <p:nvPr/>
          </p:nvSpPr>
          <p:spPr>
            <a:xfrm>
              <a:off x="6000039" y="584864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sp>
        <p:nvSpPr>
          <p:cNvPr id="42" name="Rectangle 41"/>
          <p:cNvSpPr/>
          <p:nvPr/>
        </p:nvSpPr>
        <p:spPr>
          <a:xfrm>
            <a:off x="4474455" y="4432611"/>
            <a:ext cx="2927759" cy="1323439"/>
          </a:xfrm>
          <a:prstGeom prst="rect">
            <a:avLst/>
          </a:prstGeom>
          <a:solidFill>
            <a:srgbClr val="FFFAFF"/>
          </a:solidFill>
        </p:spPr>
        <p:txBody>
          <a:bodyPr wrap="square">
            <a:spAutoFit/>
          </a:bodyPr>
          <a:lstStyle/>
          <a:p>
            <a:pPr algn="ctr">
              <a:lnSpc>
                <a:spcPct val="200000"/>
              </a:lnSpc>
            </a:pPr>
            <a:r>
              <a:rPr lang="en-US" sz="1000" b="1" dirty="0">
                <a:solidFill>
                  <a:srgbClr val="506445"/>
                </a:solidFill>
                <a:latin typeface="Lato" panose="020F0502020204030203" pitchFamily="34" charset="0"/>
              </a:rPr>
              <a:t>Maps</a:t>
            </a:r>
          </a:p>
          <a:p>
            <a:pPr algn="ctr">
              <a:lnSpc>
                <a:spcPct val="200000"/>
              </a:lnSpc>
            </a:pPr>
            <a:r>
              <a:rPr lang="en-US" sz="1000" b="1" u="sng" dirty="0">
                <a:solidFill>
                  <a:srgbClr val="9510E4"/>
                </a:solidFill>
                <a:latin typeface="Lato" panose="020F0502020204030203" pitchFamily="34" charset="0"/>
              </a:rPr>
              <a:t>Info</a:t>
            </a:r>
          </a:p>
          <a:p>
            <a:pPr algn="ctr">
              <a:lnSpc>
                <a:spcPct val="200000"/>
              </a:lnSpc>
            </a:pPr>
            <a:r>
              <a:rPr lang="en-US" sz="1000" b="1" u="sng" dirty="0">
                <a:solidFill>
                  <a:srgbClr val="9510E4"/>
                </a:solidFill>
                <a:latin typeface="Lato" panose="020F0502020204030203" pitchFamily="34" charset="0"/>
              </a:rPr>
              <a:t>Community Update</a:t>
            </a:r>
          </a:p>
          <a:p>
            <a:pPr algn="ctr">
              <a:lnSpc>
                <a:spcPct val="200000"/>
              </a:lnSpc>
            </a:pPr>
            <a:r>
              <a:rPr lang="en-US" sz="1000" b="1" u="sng" dirty="0">
                <a:solidFill>
                  <a:srgbClr val="9510E4"/>
                </a:solidFill>
                <a:latin typeface="Lato" panose="020F0502020204030203" pitchFamily="34" charset="0"/>
              </a:rPr>
              <a:t>Ask AI</a:t>
            </a:r>
            <a:r>
              <a:rPr lang="en-US" sz="1000" b="1" dirty="0">
                <a:solidFill>
                  <a:srgbClr val="9510E4"/>
                </a:solidFill>
                <a:latin typeface="Lato" panose="020F0502020204030203" pitchFamily="34" charset="0"/>
              </a:rPr>
              <a:t> </a:t>
            </a:r>
            <a:endParaRPr lang="en-AU" sz="1000" dirty="0"/>
          </a:p>
        </p:txBody>
      </p:sp>
      <p:sp>
        <p:nvSpPr>
          <p:cNvPr id="43" name="TextBox 42"/>
          <p:cNvSpPr txBox="1"/>
          <p:nvPr/>
        </p:nvSpPr>
        <p:spPr>
          <a:xfrm>
            <a:off x="5108155" y="563289"/>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pic>
        <p:nvPicPr>
          <p:cNvPr id="44"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74455" y="277320"/>
            <a:ext cx="778707" cy="778707"/>
          </a:xfrm>
          <a:prstGeom prst="rect">
            <a:avLst/>
          </a:prstGeom>
        </p:spPr>
      </p:pic>
      <p:pic>
        <p:nvPicPr>
          <p:cNvPr id="46" name="Picture 45"/>
          <p:cNvPicPr>
            <a:picLocks noChangeAspect="1"/>
          </p:cNvPicPr>
          <p:nvPr/>
        </p:nvPicPr>
        <p:blipFill rotWithShape="1">
          <a:blip r:embed="rId4"/>
          <a:srcRect r="19940"/>
          <a:stretch/>
        </p:blipFill>
        <p:spPr>
          <a:xfrm>
            <a:off x="4474455" y="1017354"/>
            <a:ext cx="2937084" cy="3446480"/>
          </a:xfrm>
          <a:prstGeom prst="rect">
            <a:avLst/>
          </a:prstGeom>
        </p:spPr>
      </p:pic>
      <p:sp>
        <p:nvSpPr>
          <p:cNvPr id="47" name="Rounded Rectangle 46"/>
          <p:cNvSpPr/>
          <p:nvPr/>
        </p:nvSpPr>
        <p:spPr>
          <a:xfrm>
            <a:off x="4574988" y="3702099"/>
            <a:ext cx="1679784" cy="285969"/>
          </a:xfrm>
          <a:prstGeom prst="roundRect">
            <a:avLst>
              <a:gd name="adj" fmla="val 50000"/>
            </a:avLst>
          </a:prstGeom>
          <a:solidFill>
            <a:schemeClr val="bg1"/>
          </a:solidFill>
          <a:ln>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bg1">
                    <a:lumMod val="65000"/>
                  </a:schemeClr>
                </a:solidFill>
                <a:latin typeface="Lato" panose="020F0502020204030203" pitchFamily="34" charset="0"/>
              </a:rPr>
              <a:t>Starting Point</a:t>
            </a:r>
            <a:endParaRPr lang="en-AU" sz="1200" dirty="0">
              <a:solidFill>
                <a:schemeClr val="bg1">
                  <a:lumMod val="65000"/>
                </a:schemeClr>
              </a:solidFill>
              <a:latin typeface="Lato" panose="020F0502020204030203" pitchFamily="34" charset="0"/>
            </a:endParaRPr>
          </a:p>
        </p:txBody>
      </p:sp>
      <p:sp>
        <p:nvSpPr>
          <p:cNvPr id="50" name="Rectangle 49"/>
          <p:cNvSpPr/>
          <p:nvPr/>
        </p:nvSpPr>
        <p:spPr>
          <a:xfrm>
            <a:off x="5865391" y="3652399"/>
            <a:ext cx="415498" cy="369332"/>
          </a:xfrm>
          <a:prstGeom prst="rect">
            <a:avLst/>
          </a:prstGeom>
        </p:spPr>
        <p:txBody>
          <a:bodyPr wrap="none">
            <a:spAutoFit/>
          </a:bodyPr>
          <a:lstStyle/>
          <a:p>
            <a:r>
              <a:rPr lang="en-AU" b="1" dirty="0">
                <a:solidFill>
                  <a:srgbClr val="9510E4"/>
                </a:solidFill>
                <a:latin typeface="Google Sans"/>
              </a:rPr>
              <a:t>🔍</a:t>
            </a:r>
            <a:endParaRPr lang="en-AU" dirty="0">
              <a:solidFill>
                <a:srgbClr val="9510E4"/>
              </a:solidFill>
            </a:endParaRPr>
          </a:p>
        </p:txBody>
      </p:sp>
      <p:sp>
        <p:nvSpPr>
          <p:cNvPr id="51" name="Rounded Rectangle 50"/>
          <p:cNvSpPr/>
          <p:nvPr/>
        </p:nvSpPr>
        <p:spPr>
          <a:xfrm>
            <a:off x="4574988" y="4067897"/>
            <a:ext cx="1679784" cy="285969"/>
          </a:xfrm>
          <a:prstGeom prst="roundRect">
            <a:avLst>
              <a:gd name="adj" fmla="val 50000"/>
            </a:avLst>
          </a:prstGeom>
          <a:solidFill>
            <a:schemeClr val="bg1"/>
          </a:solidFill>
          <a:ln>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b="1" dirty="0">
                <a:solidFill>
                  <a:srgbClr val="9510E4"/>
                </a:solidFill>
                <a:latin typeface="Lato" panose="020F0502020204030203" pitchFamily="34" charset="0"/>
              </a:rPr>
              <a:t>📍  </a:t>
            </a:r>
            <a:r>
              <a:rPr lang="en-US" sz="1200" dirty="0">
                <a:solidFill>
                  <a:schemeClr val="bg1">
                    <a:lumMod val="65000"/>
                  </a:schemeClr>
                </a:solidFill>
                <a:latin typeface="Lato" panose="020F0502020204030203" pitchFamily="34" charset="0"/>
              </a:rPr>
              <a:t>Destination</a:t>
            </a:r>
            <a:endParaRPr lang="en-AU" sz="1200" dirty="0">
              <a:solidFill>
                <a:schemeClr val="bg1">
                  <a:lumMod val="65000"/>
                </a:schemeClr>
              </a:solidFill>
              <a:latin typeface="Lato" panose="020F0502020204030203" pitchFamily="34" charset="0"/>
            </a:endParaRPr>
          </a:p>
        </p:txBody>
      </p:sp>
      <p:pic>
        <p:nvPicPr>
          <p:cNvPr id="67" name="Picture 66"/>
          <p:cNvPicPr>
            <a:picLocks noChangeAspect="1"/>
          </p:cNvPicPr>
          <p:nvPr/>
        </p:nvPicPr>
        <p:blipFill>
          <a:blip r:embed="rId5"/>
          <a:srcRect l="22463" t="20200" r="22553" b="20984"/>
          <a:stretch>
            <a:fillRect/>
          </a:stretch>
        </p:blipFill>
        <p:spPr>
          <a:xfrm>
            <a:off x="6544543" y="3807685"/>
            <a:ext cx="364917" cy="390342"/>
          </a:xfrm>
          <a:custGeom>
            <a:avLst/>
            <a:gdLst>
              <a:gd name="connsiteX0" fmla="*/ 89048 w 534276"/>
              <a:gd name="connsiteY0" fmla="*/ 0 h 571500"/>
              <a:gd name="connsiteX1" fmla="*/ 445228 w 534276"/>
              <a:gd name="connsiteY1" fmla="*/ 0 h 571500"/>
              <a:gd name="connsiteX2" fmla="*/ 534276 w 534276"/>
              <a:gd name="connsiteY2" fmla="*/ 89048 h 571500"/>
              <a:gd name="connsiteX3" fmla="*/ 534276 w 534276"/>
              <a:gd name="connsiteY3" fmla="*/ 482452 h 571500"/>
              <a:gd name="connsiteX4" fmla="*/ 445228 w 534276"/>
              <a:gd name="connsiteY4" fmla="*/ 571500 h 571500"/>
              <a:gd name="connsiteX5" fmla="*/ 89048 w 534276"/>
              <a:gd name="connsiteY5" fmla="*/ 571500 h 571500"/>
              <a:gd name="connsiteX6" fmla="*/ 0 w 534276"/>
              <a:gd name="connsiteY6" fmla="*/ 482452 h 571500"/>
              <a:gd name="connsiteX7" fmla="*/ 0 w 534276"/>
              <a:gd name="connsiteY7" fmla="*/ 89048 h 571500"/>
              <a:gd name="connsiteX8" fmla="*/ 89048 w 534276"/>
              <a:gd name="connsiteY8"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4276" h="571500">
                <a:moveTo>
                  <a:pt x="89048" y="0"/>
                </a:moveTo>
                <a:lnTo>
                  <a:pt x="445228" y="0"/>
                </a:lnTo>
                <a:cubicBezTo>
                  <a:pt x="494408" y="0"/>
                  <a:pt x="534276" y="39868"/>
                  <a:pt x="534276" y="89048"/>
                </a:cubicBezTo>
                <a:lnTo>
                  <a:pt x="534276" y="482452"/>
                </a:lnTo>
                <a:cubicBezTo>
                  <a:pt x="534276" y="531632"/>
                  <a:pt x="494408" y="571500"/>
                  <a:pt x="445228" y="571500"/>
                </a:cubicBezTo>
                <a:lnTo>
                  <a:pt x="89048" y="571500"/>
                </a:lnTo>
                <a:cubicBezTo>
                  <a:pt x="39868" y="571500"/>
                  <a:pt x="0" y="531632"/>
                  <a:pt x="0" y="482452"/>
                </a:cubicBezTo>
                <a:lnTo>
                  <a:pt x="0" y="89048"/>
                </a:lnTo>
                <a:cubicBezTo>
                  <a:pt x="0" y="39868"/>
                  <a:pt x="39868" y="0"/>
                  <a:pt x="89048" y="0"/>
                </a:cubicBezTo>
                <a:close/>
              </a:path>
            </a:pathLst>
          </a:custGeom>
        </p:spPr>
      </p:pic>
      <p:pic>
        <p:nvPicPr>
          <p:cNvPr id="71" name="Picture 70"/>
          <p:cNvPicPr>
            <a:picLocks noChangeAspect="1"/>
          </p:cNvPicPr>
          <p:nvPr/>
        </p:nvPicPr>
        <p:blipFill>
          <a:blip r:embed="rId6"/>
          <a:srcRect l="3384" t="2194" r="3384" b="544"/>
          <a:stretch>
            <a:fillRect/>
          </a:stretch>
        </p:blipFill>
        <p:spPr>
          <a:xfrm>
            <a:off x="7073961" y="3879769"/>
            <a:ext cx="241558" cy="474097"/>
          </a:xfrm>
          <a:custGeom>
            <a:avLst/>
            <a:gdLst>
              <a:gd name="connsiteX0" fmla="*/ 61766 w 241558"/>
              <a:gd name="connsiteY0" fmla="*/ 0 h 474097"/>
              <a:gd name="connsiteX1" fmla="*/ 179792 w 241558"/>
              <a:gd name="connsiteY1" fmla="*/ 0 h 474097"/>
              <a:gd name="connsiteX2" fmla="*/ 241558 w 241558"/>
              <a:gd name="connsiteY2" fmla="*/ 61766 h 474097"/>
              <a:gd name="connsiteX3" fmla="*/ 241558 w 241558"/>
              <a:gd name="connsiteY3" fmla="*/ 412331 h 474097"/>
              <a:gd name="connsiteX4" fmla="*/ 179792 w 241558"/>
              <a:gd name="connsiteY4" fmla="*/ 474097 h 474097"/>
              <a:gd name="connsiteX5" fmla="*/ 61766 w 241558"/>
              <a:gd name="connsiteY5" fmla="*/ 474097 h 474097"/>
              <a:gd name="connsiteX6" fmla="*/ 0 w 241558"/>
              <a:gd name="connsiteY6" fmla="*/ 412331 h 474097"/>
              <a:gd name="connsiteX7" fmla="*/ 0 w 241558"/>
              <a:gd name="connsiteY7" fmla="*/ 61766 h 474097"/>
              <a:gd name="connsiteX8" fmla="*/ 61766 w 241558"/>
              <a:gd name="connsiteY8" fmla="*/ 0 h 474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558" h="474097">
                <a:moveTo>
                  <a:pt x="61766" y="0"/>
                </a:moveTo>
                <a:lnTo>
                  <a:pt x="179792" y="0"/>
                </a:lnTo>
                <a:cubicBezTo>
                  <a:pt x="213904" y="0"/>
                  <a:pt x="241558" y="27654"/>
                  <a:pt x="241558" y="61766"/>
                </a:cubicBezTo>
                <a:lnTo>
                  <a:pt x="241558" y="412331"/>
                </a:lnTo>
                <a:cubicBezTo>
                  <a:pt x="241558" y="446443"/>
                  <a:pt x="213904" y="474097"/>
                  <a:pt x="179792" y="474097"/>
                </a:cubicBezTo>
                <a:lnTo>
                  <a:pt x="61766" y="474097"/>
                </a:lnTo>
                <a:cubicBezTo>
                  <a:pt x="27654" y="474097"/>
                  <a:pt x="0" y="446443"/>
                  <a:pt x="0" y="412331"/>
                </a:cubicBezTo>
                <a:lnTo>
                  <a:pt x="0" y="61766"/>
                </a:lnTo>
                <a:cubicBezTo>
                  <a:pt x="0" y="27654"/>
                  <a:pt x="27654" y="0"/>
                  <a:pt x="61766" y="0"/>
                </a:cubicBezTo>
                <a:close/>
              </a:path>
            </a:pathLst>
          </a:custGeom>
        </p:spPr>
      </p:pic>
      <p:sp>
        <p:nvSpPr>
          <p:cNvPr id="75" name="TextBox 74"/>
          <p:cNvSpPr txBox="1"/>
          <p:nvPr/>
        </p:nvSpPr>
        <p:spPr>
          <a:xfrm>
            <a:off x="6487130" y="4173029"/>
            <a:ext cx="522900" cy="261610"/>
          </a:xfrm>
          <a:prstGeom prst="rect">
            <a:avLst/>
          </a:prstGeom>
          <a:noFill/>
        </p:spPr>
        <p:txBody>
          <a:bodyPr wrap="none" rtlCol="0">
            <a:spAutoFit/>
          </a:bodyPr>
          <a:lstStyle/>
          <a:p>
            <a:r>
              <a:rPr lang="en-US" sz="1050" b="1" dirty="0">
                <a:solidFill>
                  <a:srgbClr val="9510E4"/>
                </a:solidFill>
                <a:latin typeface="Lato" panose="020F0502020204030203" pitchFamily="34" charset="0"/>
              </a:rPr>
              <a:t>More</a:t>
            </a:r>
            <a:endParaRPr lang="en-AU" sz="1050" b="1" dirty="0">
              <a:solidFill>
                <a:srgbClr val="9510E4"/>
              </a:solidFill>
              <a:latin typeface="Lato" panose="020F0502020204030203" pitchFamily="34" charset="0"/>
            </a:endParaRPr>
          </a:p>
        </p:txBody>
      </p:sp>
      <p:grpSp>
        <p:nvGrpSpPr>
          <p:cNvPr id="2" name="Group 1"/>
          <p:cNvGrpSpPr/>
          <p:nvPr/>
        </p:nvGrpSpPr>
        <p:grpSpPr>
          <a:xfrm>
            <a:off x="767911" y="0"/>
            <a:ext cx="3374571" cy="6858000"/>
            <a:chOff x="4950097" y="0"/>
            <a:chExt cx="3374571" cy="6858000"/>
          </a:xfrm>
        </p:grpSpPr>
        <p:grpSp>
          <p:nvGrpSpPr>
            <p:cNvPr id="3" name="Group 2"/>
            <p:cNvGrpSpPr/>
            <p:nvPr/>
          </p:nvGrpSpPr>
          <p:grpSpPr>
            <a:xfrm>
              <a:off x="4950097" y="0"/>
              <a:ext cx="3374571" cy="6858000"/>
              <a:chOff x="6333672" y="0"/>
              <a:chExt cx="3374571" cy="685800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10" name="Freeform 9"/>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 name="TextBox 3"/>
            <p:cNvSpPr txBox="1"/>
            <p:nvPr/>
          </p:nvSpPr>
          <p:spPr>
            <a:xfrm>
              <a:off x="53218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5" name="TextBox 4"/>
            <p:cNvSpPr txBox="1"/>
            <p:nvPr/>
          </p:nvSpPr>
          <p:spPr>
            <a:xfrm>
              <a:off x="6701079" y="5849717"/>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Explore</a:t>
              </a:r>
            </a:p>
          </p:txBody>
        </p:sp>
        <p:sp>
          <p:nvSpPr>
            <p:cNvPr id="6" name="TextBox 5"/>
            <p:cNvSpPr txBox="1"/>
            <p:nvPr/>
          </p:nvSpPr>
          <p:spPr>
            <a:xfrm>
              <a:off x="73792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7" name="Oval 6"/>
            <p:cNvSpPr/>
            <p:nvPr/>
          </p:nvSpPr>
          <p:spPr>
            <a:xfrm>
              <a:off x="6194444" y="586394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8" name="TextBox 7"/>
            <p:cNvSpPr txBox="1"/>
            <p:nvPr/>
          </p:nvSpPr>
          <p:spPr>
            <a:xfrm>
              <a:off x="6000039" y="584864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sp>
        <p:nvSpPr>
          <p:cNvPr id="12" name="Rectangle 11"/>
          <p:cNvSpPr/>
          <p:nvPr/>
        </p:nvSpPr>
        <p:spPr>
          <a:xfrm>
            <a:off x="985760" y="4432611"/>
            <a:ext cx="2927759" cy="1323439"/>
          </a:xfrm>
          <a:prstGeom prst="rect">
            <a:avLst/>
          </a:prstGeom>
          <a:solidFill>
            <a:srgbClr val="FFFAFF"/>
          </a:solidFill>
        </p:spPr>
        <p:txBody>
          <a:bodyPr wrap="square">
            <a:spAutoFit/>
          </a:bodyPr>
          <a:lstStyle/>
          <a:p>
            <a:pPr algn="ctr">
              <a:lnSpc>
                <a:spcPct val="200000"/>
              </a:lnSpc>
            </a:pPr>
            <a:r>
              <a:rPr lang="en-US" sz="1000" b="1" dirty="0">
                <a:solidFill>
                  <a:srgbClr val="506445"/>
                </a:solidFill>
                <a:latin typeface="Lato" panose="020F0502020204030203" pitchFamily="34" charset="0"/>
              </a:rPr>
              <a:t>Maps</a:t>
            </a:r>
          </a:p>
          <a:p>
            <a:pPr algn="ctr">
              <a:lnSpc>
                <a:spcPct val="200000"/>
              </a:lnSpc>
            </a:pPr>
            <a:r>
              <a:rPr lang="en-US" sz="1000" b="1" u="sng" dirty="0">
                <a:solidFill>
                  <a:srgbClr val="9510E4"/>
                </a:solidFill>
                <a:latin typeface="Lato" panose="020F0502020204030203" pitchFamily="34" charset="0"/>
              </a:rPr>
              <a:t>Info</a:t>
            </a:r>
          </a:p>
          <a:p>
            <a:pPr algn="ctr">
              <a:lnSpc>
                <a:spcPct val="200000"/>
              </a:lnSpc>
            </a:pPr>
            <a:r>
              <a:rPr lang="en-US" sz="1000" b="1" u="sng" dirty="0">
                <a:solidFill>
                  <a:srgbClr val="9510E4"/>
                </a:solidFill>
                <a:latin typeface="Lato" panose="020F0502020204030203" pitchFamily="34" charset="0"/>
              </a:rPr>
              <a:t>Community Update</a:t>
            </a:r>
          </a:p>
          <a:p>
            <a:pPr algn="ctr">
              <a:lnSpc>
                <a:spcPct val="200000"/>
              </a:lnSpc>
            </a:pPr>
            <a:r>
              <a:rPr lang="en-US" sz="1000" b="1" u="sng" dirty="0">
                <a:solidFill>
                  <a:srgbClr val="9510E4"/>
                </a:solidFill>
                <a:latin typeface="Lato" panose="020F0502020204030203" pitchFamily="34" charset="0"/>
              </a:rPr>
              <a:t>Ask AI</a:t>
            </a:r>
            <a:r>
              <a:rPr lang="en-US" sz="1000" b="1" dirty="0">
                <a:solidFill>
                  <a:srgbClr val="9510E4"/>
                </a:solidFill>
                <a:latin typeface="Lato" panose="020F0502020204030203" pitchFamily="34" charset="0"/>
              </a:rPr>
              <a:t> </a:t>
            </a:r>
            <a:endParaRPr lang="en-AU" sz="1000" dirty="0"/>
          </a:p>
        </p:txBody>
      </p:sp>
      <p:sp>
        <p:nvSpPr>
          <p:cNvPr id="13" name="TextBox 12"/>
          <p:cNvSpPr txBox="1"/>
          <p:nvPr/>
        </p:nvSpPr>
        <p:spPr>
          <a:xfrm>
            <a:off x="1619460" y="563289"/>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5760" y="277320"/>
            <a:ext cx="778707" cy="778707"/>
          </a:xfrm>
          <a:prstGeom prst="rect">
            <a:avLst/>
          </a:prstGeom>
        </p:spPr>
      </p:pic>
      <p:pic>
        <p:nvPicPr>
          <p:cNvPr id="17" name="Picture 16"/>
          <p:cNvPicPr>
            <a:picLocks noChangeAspect="1"/>
          </p:cNvPicPr>
          <p:nvPr/>
        </p:nvPicPr>
        <p:blipFill rotWithShape="1">
          <a:blip r:embed="rId4"/>
          <a:srcRect r="19940"/>
          <a:stretch/>
        </p:blipFill>
        <p:spPr>
          <a:xfrm>
            <a:off x="985760" y="1017354"/>
            <a:ext cx="2937084" cy="3446480"/>
          </a:xfrm>
          <a:prstGeom prst="rect">
            <a:avLst/>
          </a:prstGeom>
        </p:spPr>
      </p:pic>
      <p:sp>
        <p:nvSpPr>
          <p:cNvPr id="18" name="Rounded Rectangle 17"/>
          <p:cNvSpPr/>
          <p:nvPr/>
        </p:nvSpPr>
        <p:spPr>
          <a:xfrm>
            <a:off x="1086293" y="4083099"/>
            <a:ext cx="1679784" cy="285969"/>
          </a:xfrm>
          <a:prstGeom prst="roundRect">
            <a:avLst>
              <a:gd name="adj" fmla="val 50000"/>
            </a:avLst>
          </a:prstGeom>
          <a:solidFill>
            <a:schemeClr val="bg1"/>
          </a:solidFill>
          <a:ln>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lumMod val="65000"/>
                  </a:schemeClr>
                </a:solidFill>
                <a:latin typeface="Lato" panose="020F0502020204030203" pitchFamily="34" charset="0"/>
              </a:rPr>
              <a:t>Search</a:t>
            </a:r>
            <a:endParaRPr lang="en-AU" sz="1200" dirty="0">
              <a:solidFill>
                <a:schemeClr val="bg1">
                  <a:lumMod val="65000"/>
                </a:schemeClr>
              </a:solidFill>
              <a:latin typeface="Lato" panose="020F0502020204030203" pitchFamily="34" charset="0"/>
            </a:endParaRPr>
          </a:p>
        </p:txBody>
      </p:sp>
      <p:sp>
        <p:nvSpPr>
          <p:cNvPr id="19" name="Diamond 18"/>
          <p:cNvSpPr/>
          <p:nvPr/>
        </p:nvSpPr>
        <p:spPr>
          <a:xfrm>
            <a:off x="2458585" y="4103583"/>
            <a:ext cx="264869" cy="240790"/>
          </a:xfrm>
          <a:prstGeom prst="diamond">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1" name="Elbow Connector 30"/>
          <p:cNvCxnSpPr/>
          <p:nvPr/>
        </p:nvCxnSpPr>
        <p:spPr>
          <a:xfrm flipV="1">
            <a:off x="2557858" y="4221424"/>
            <a:ext cx="127645" cy="55241"/>
          </a:xfrm>
          <a:prstGeom prst="bentConnector3">
            <a:avLst>
              <a:gd name="adj1" fmla="val 14354"/>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pic>
        <p:nvPicPr>
          <p:cNvPr id="69" name="Picture 68"/>
          <p:cNvPicPr>
            <a:picLocks noChangeAspect="1"/>
          </p:cNvPicPr>
          <p:nvPr/>
        </p:nvPicPr>
        <p:blipFill>
          <a:blip r:embed="rId6"/>
          <a:srcRect l="3384" t="2194" r="3384" b="544"/>
          <a:stretch>
            <a:fillRect/>
          </a:stretch>
        </p:blipFill>
        <p:spPr>
          <a:xfrm>
            <a:off x="3581819" y="3894548"/>
            <a:ext cx="241558" cy="474097"/>
          </a:xfrm>
          <a:custGeom>
            <a:avLst/>
            <a:gdLst>
              <a:gd name="connsiteX0" fmla="*/ 61766 w 241558"/>
              <a:gd name="connsiteY0" fmla="*/ 0 h 474097"/>
              <a:gd name="connsiteX1" fmla="*/ 179792 w 241558"/>
              <a:gd name="connsiteY1" fmla="*/ 0 h 474097"/>
              <a:gd name="connsiteX2" fmla="*/ 241558 w 241558"/>
              <a:gd name="connsiteY2" fmla="*/ 61766 h 474097"/>
              <a:gd name="connsiteX3" fmla="*/ 241558 w 241558"/>
              <a:gd name="connsiteY3" fmla="*/ 412331 h 474097"/>
              <a:gd name="connsiteX4" fmla="*/ 179792 w 241558"/>
              <a:gd name="connsiteY4" fmla="*/ 474097 h 474097"/>
              <a:gd name="connsiteX5" fmla="*/ 61766 w 241558"/>
              <a:gd name="connsiteY5" fmla="*/ 474097 h 474097"/>
              <a:gd name="connsiteX6" fmla="*/ 0 w 241558"/>
              <a:gd name="connsiteY6" fmla="*/ 412331 h 474097"/>
              <a:gd name="connsiteX7" fmla="*/ 0 w 241558"/>
              <a:gd name="connsiteY7" fmla="*/ 61766 h 474097"/>
              <a:gd name="connsiteX8" fmla="*/ 61766 w 241558"/>
              <a:gd name="connsiteY8" fmla="*/ 0 h 474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558" h="474097">
                <a:moveTo>
                  <a:pt x="61766" y="0"/>
                </a:moveTo>
                <a:lnTo>
                  <a:pt x="179792" y="0"/>
                </a:lnTo>
                <a:cubicBezTo>
                  <a:pt x="213904" y="0"/>
                  <a:pt x="241558" y="27654"/>
                  <a:pt x="241558" y="61766"/>
                </a:cubicBezTo>
                <a:lnTo>
                  <a:pt x="241558" y="412331"/>
                </a:lnTo>
                <a:cubicBezTo>
                  <a:pt x="241558" y="446443"/>
                  <a:pt x="213904" y="474097"/>
                  <a:pt x="179792" y="474097"/>
                </a:cubicBezTo>
                <a:lnTo>
                  <a:pt x="61766" y="474097"/>
                </a:lnTo>
                <a:cubicBezTo>
                  <a:pt x="27654" y="474097"/>
                  <a:pt x="0" y="446443"/>
                  <a:pt x="0" y="412331"/>
                </a:cubicBezTo>
                <a:lnTo>
                  <a:pt x="0" y="61766"/>
                </a:lnTo>
                <a:cubicBezTo>
                  <a:pt x="0" y="27654"/>
                  <a:pt x="27654" y="0"/>
                  <a:pt x="61766" y="0"/>
                </a:cubicBezTo>
                <a:close/>
              </a:path>
            </a:pathLst>
          </a:custGeom>
        </p:spPr>
      </p:pic>
      <p:sp>
        <p:nvSpPr>
          <p:cNvPr id="22" name="TextBox 21"/>
          <p:cNvSpPr txBox="1"/>
          <p:nvPr/>
        </p:nvSpPr>
        <p:spPr>
          <a:xfrm>
            <a:off x="2920970" y="4188269"/>
            <a:ext cx="522900" cy="261610"/>
          </a:xfrm>
          <a:prstGeom prst="rect">
            <a:avLst/>
          </a:prstGeom>
          <a:noFill/>
        </p:spPr>
        <p:txBody>
          <a:bodyPr wrap="none" rtlCol="0">
            <a:spAutoFit/>
          </a:bodyPr>
          <a:lstStyle/>
          <a:p>
            <a:r>
              <a:rPr lang="en-US" sz="1050" b="1" dirty="0">
                <a:solidFill>
                  <a:srgbClr val="9510E4"/>
                </a:solidFill>
                <a:latin typeface="Lato" panose="020F0502020204030203" pitchFamily="34" charset="0"/>
              </a:rPr>
              <a:t>More</a:t>
            </a:r>
            <a:endParaRPr lang="en-AU" sz="1050" b="1" dirty="0">
              <a:solidFill>
                <a:srgbClr val="9510E4"/>
              </a:solidFill>
              <a:latin typeface="Lato" panose="020F0502020204030203" pitchFamily="34" charset="0"/>
            </a:endParaRPr>
          </a:p>
        </p:txBody>
      </p:sp>
      <p:pic>
        <p:nvPicPr>
          <p:cNvPr id="77" name="Picture 76"/>
          <p:cNvPicPr>
            <a:picLocks noChangeAspect="1"/>
          </p:cNvPicPr>
          <p:nvPr/>
        </p:nvPicPr>
        <p:blipFill>
          <a:blip r:embed="rId5"/>
          <a:srcRect l="22463" t="20200" r="22553" b="20984"/>
          <a:stretch>
            <a:fillRect/>
          </a:stretch>
        </p:blipFill>
        <p:spPr>
          <a:xfrm>
            <a:off x="2978465" y="3828896"/>
            <a:ext cx="364917" cy="390342"/>
          </a:xfrm>
          <a:custGeom>
            <a:avLst/>
            <a:gdLst>
              <a:gd name="connsiteX0" fmla="*/ 89048 w 534276"/>
              <a:gd name="connsiteY0" fmla="*/ 0 h 571500"/>
              <a:gd name="connsiteX1" fmla="*/ 445228 w 534276"/>
              <a:gd name="connsiteY1" fmla="*/ 0 h 571500"/>
              <a:gd name="connsiteX2" fmla="*/ 534276 w 534276"/>
              <a:gd name="connsiteY2" fmla="*/ 89048 h 571500"/>
              <a:gd name="connsiteX3" fmla="*/ 534276 w 534276"/>
              <a:gd name="connsiteY3" fmla="*/ 482452 h 571500"/>
              <a:gd name="connsiteX4" fmla="*/ 445228 w 534276"/>
              <a:gd name="connsiteY4" fmla="*/ 571500 h 571500"/>
              <a:gd name="connsiteX5" fmla="*/ 89048 w 534276"/>
              <a:gd name="connsiteY5" fmla="*/ 571500 h 571500"/>
              <a:gd name="connsiteX6" fmla="*/ 0 w 534276"/>
              <a:gd name="connsiteY6" fmla="*/ 482452 h 571500"/>
              <a:gd name="connsiteX7" fmla="*/ 0 w 534276"/>
              <a:gd name="connsiteY7" fmla="*/ 89048 h 571500"/>
              <a:gd name="connsiteX8" fmla="*/ 89048 w 534276"/>
              <a:gd name="connsiteY8"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4276" h="571500">
                <a:moveTo>
                  <a:pt x="89048" y="0"/>
                </a:moveTo>
                <a:lnTo>
                  <a:pt x="445228" y="0"/>
                </a:lnTo>
                <a:cubicBezTo>
                  <a:pt x="494408" y="0"/>
                  <a:pt x="534276" y="39868"/>
                  <a:pt x="534276" y="89048"/>
                </a:cubicBezTo>
                <a:lnTo>
                  <a:pt x="534276" y="482452"/>
                </a:lnTo>
                <a:cubicBezTo>
                  <a:pt x="534276" y="531632"/>
                  <a:pt x="494408" y="571500"/>
                  <a:pt x="445228" y="571500"/>
                </a:cubicBezTo>
                <a:lnTo>
                  <a:pt x="89048" y="571500"/>
                </a:lnTo>
                <a:cubicBezTo>
                  <a:pt x="39868" y="571500"/>
                  <a:pt x="0" y="531632"/>
                  <a:pt x="0" y="482452"/>
                </a:cubicBezTo>
                <a:lnTo>
                  <a:pt x="0" y="89048"/>
                </a:lnTo>
                <a:cubicBezTo>
                  <a:pt x="0" y="39868"/>
                  <a:pt x="39868" y="0"/>
                  <a:pt x="89048" y="0"/>
                </a:cubicBezTo>
                <a:close/>
              </a:path>
            </a:pathLst>
          </a:custGeom>
        </p:spPr>
      </p:pic>
      <p:grpSp>
        <p:nvGrpSpPr>
          <p:cNvPr id="52" name="Group 51"/>
          <p:cNvGrpSpPr/>
          <p:nvPr/>
        </p:nvGrpSpPr>
        <p:grpSpPr>
          <a:xfrm>
            <a:off x="7831777" y="0"/>
            <a:ext cx="3374571" cy="6858000"/>
            <a:chOff x="4950097" y="0"/>
            <a:chExt cx="3374571" cy="6858000"/>
          </a:xfrm>
        </p:grpSpPr>
        <p:grpSp>
          <p:nvGrpSpPr>
            <p:cNvPr id="53" name="Group 52"/>
            <p:cNvGrpSpPr/>
            <p:nvPr/>
          </p:nvGrpSpPr>
          <p:grpSpPr>
            <a:xfrm>
              <a:off x="4950097" y="0"/>
              <a:ext cx="3374571" cy="6858000"/>
              <a:chOff x="6333672" y="0"/>
              <a:chExt cx="3374571" cy="6858000"/>
            </a:xfrm>
          </p:grpSpPr>
          <p:pic>
            <p:nvPicPr>
              <p:cNvPr id="59" name="Picture 58"/>
              <p:cNvPicPr>
                <a:picLocks noChangeAspect="1"/>
              </p:cNvPicPr>
              <p:nvPr/>
            </p:nvPicPr>
            <p:blipFill>
              <a:blip r:embed="rId2">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60" name="Freeform 59"/>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4" name="TextBox 53"/>
            <p:cNvSpPr txBox="1"/>
            <p:nvPr/>
          </p:nvSpPr>
          <p:spPr>
            <a:xfrm>
              <a:off x="53218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55" name="TextBox 54"/>
            <p:cNvSpPr txBox="1"/>
            <p:nvPr/>
          </p:nvSpPr>
          <p:spPr>
            <a:xfrm>
              <a:off x="6701079" y="5849717"/>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Explore</a:t>
              </a:r>
            </a:p>
          </p:txBody>
        </p:sp>
        <p:sp>
          <p:nvSpPr>
            <p:cNvPr id="56" name="TextBox 55"/>
            <p:cNvSpPr txBox="1"/>
            <p:nvPr/>
          </p:nvSpPr>
          <p:spPr>
            <a:xfrm>
              <a:off x="73792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57" name="Oval 56"/>
            <p:cNvSpPr/>
            <p:nvPr/>
          </p:nvSpPr>
          <p:spPr>
            <a:xfrm>
              <a:off x="6194444" y="586394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58" name="TextBox 57"/>
            <p:cNvSpPr txBox="1"/>
            <p:nvPr/>
          </p:nvSpPr>
          <p:spPr>
            <a:xfrm>
              <a:off x="6000039" y="584864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sp>
        <p:nvSpPr>
          <p:cNvPr id="61" name="Rectangle 60"/>
          <p:cNvSpPr/>
          <p:nvPr/>
        </p:nvSpPr>
        <p:spPr>
          <a:xfrm>
            <a:off x="8049626" y="4432611"/>
            <a:ext cx="2927759" cy="1323439"/>
          </a:xfrm>
          <a:prstGeom prst="rect">
            <a:avLst/>
          </a:prstGeom>
          <a:solidFill>
            <a:srgbClr val="FFFAFF"/>
          </a:solidFill>
        </p:spPr>
        <p:txBody>
          <a:bodyPr wrap="square">
            <a:spAutoFit/>
          </a:bodyPr>
          <a:lstStyle/>
          <a:p>
            <a:pPr algn="ctr">
              <a:lnSpc>
                <a:spcPct val="200000"/>
              </a:lnSpc>
            </a:pPr>
            <a:r>
              <a:rPr lang="en-US" sz="1000" b="1" dirty="0">
                <a:solidFill>
                  <a:srgbClr val="506445"/>
                </a:solidFill>
                <a:latin typeface="Lato" panose="020F0502020204030203" pitchFamily="34" charset="0"/>
              </a:rPr>
              <a:t>Maps</a:t>
            </a:r>
          </a:p>
          <a:p>
            <a:pPr algn="ctr">
              <a:lnSpc>
                <a:spcPct val="200000"/>
              </a:lnSpc>
            </a:pPr>
            <a:r>
              <a:rPr lang="en-US" sz="1000" b="1" u="sng" dirty="0">
                <a:solidFill>
                  <a:srgbClr val="9510E4"/>
                </a:solidFill>
                <a:latin typeface="Lato" panose="020F0502020204030203" pitchFamily="34" charset="0"/>
              </a:rPr>
              <a:t>Info</a:t>
            </a:r>
          </a:p>
          <a:p>
            <a:pPr algn="ctr">
              <a:lnSpc>
                <a:spcPct val="200000"/>
              </a:lnSpc>
            </a:pPr>
            <a:r>
              <a:rPr lang="en-US" sz="1000" b="1" u="sng" dirty="0">
                <a:solidFill>
                  <a:srgbClr val="9510E4"/>
                </a:solidFill>
                <a:latin typeface="Lato" panose="020F0502020204030203" pitchFamily="34" charset="0"/>
              </a:rPr>
              <a:t>Community Update</a:t>
            </a:r>
          </a:p>
          <a:p>
            <a:pPr algn="ctr">
              <a:lnSpc>
                <a:spcPct val="200000"/>
              </a:lnSpc>
            </a:pPr>
            <a:r>
              <a:rPr lang="en-US" sz="1000" b="1" u="sng" dirty="0">
                <a:solidFill>
                  <a:srgbClr val="9510E4"/>
                </a:solidFill>
                <a:latin typeface="Lato" panose="020F0502020204030203" pitchFamily="34" charset="0"/>
              </a:rPr>
              <a:t>Ask AI</a:t>
            </a:r>
            <a:r>
              <a:rPr lang="en-US" sz="1000" b="1" dirty="0">
                <a:solidFill>
                  <a:srgbClr val="9510E4"/>
                </a:solidFill>
                <a:latin typeface="Lato" panose="020F0502020204030203" pitchFamily="34" charset="0"/>
              </a:rPr>
              <a:t> </a:t>
            </a:r>
            <a:endParaRPr lang="en-AU" sz="1000" dirty="0"/>
          </a:p>
        </p:txBody>
      </p:sp>
      <p:sp>
        <p:nvSpPr>
          <p:cNvPr id="62" name="TextBox 61"/>
          <p:cNvSpPr txBox="1"/>
          <p:nvPr/>
        </p:nvSpPr>
        <p:spPr>
          <a:xfrm>
            <a:off x="8683326" y="563289"/>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9626" y="277320"/>
            <a:ext cx="778707" cy="778707"/>
          </a:xfrm>
          <a:prstGeom prst="rect">
            <a:avLst/>
          </a:prstGeom>
        </p:spPr>
      </p:pic>
      <p:pic>
        <p:nvPicPr>
          <p:cNvPr id="65" name="Picture 64"/>
          <p:cNvPicPr>
            <a:picLocks noChangeAspect="1"/>
          </p:cNvPicPr>
          <p:nvPr/>
        </p:nvPicPr>
        <p:blipFill rotWithShape="1">
          <a:blip r:embed="rId4"/>
          <a:srcRect r="19940"/>
          <a:stretch/>
        </p:blipFill>
        <p:spPr>
          <a:xfrm>
            <a:off x="8049626" y="1017354"/>
            <a:ext cx="2937084" cy="3446480"/>
          </a:xfrm>
          <a:prstGeom prst="rect">
            <a:avLst/>
          </a:prstGeom>
        </p:spPr>
      </p:pic>
      <p:sp>
        <p:nvSpPr>
          <p:cNvPr id="66" name="Rounded Rectangle 65"/>
          <p:cNvSpPr/>
          <p:nvPr/>
        </p:nvSpPr>
        <p:spPr>
          <a:xfrm>
            <a:off x="8150159" y="3702099"/>
            <a:ext cx="1679784" cy="285969"/>
          </a:xfrm>
          <a:prstGeom prst="roundRect">
            <a:avLst>
              <a:gd name="adj" fmla="val 50000"/>
            </a:avLst>
          </a:prstGeom>
          <a:solidFill>
            <a:schemeClr val="bg1"/>
          </a:solidFill>
          <a:ln>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506445"/>
                </a:solidFill>
                <a:latin typeface="Lato" panose="020F0502020204030203" pitchFamily="34" charset="0"/>
              </a:rPr>
              <a:t>Point A</a:t>
            </a:r>
            <a:endParaRPr lang="en-AU" sz="1200" dirty="0">
              <a:solidFill>
                <a:srgbClr val="506445"/>
              </a:solidFill>
              <a:latin typeface="Lato" panose="020F0502020204030203" pitchFamily="34" charset="0"/>
            </a:endParaRPr>
          </a:p>
        </p:txBody>
      </p:sp>
      <p:sp>
        <p:nvSpPr>
          <p:cNvPr id="68" name="Rounded Rectangle 67"/>
          <p:cNvSpPr/>
          <p:nvPr/>
        </p:nvSpPr>
        <p:spPr>
          <a:xfrm>
            <a:off x="8150159" y="4067897"/>
            <a:ext cx="1679784" cy="285969"/>
          </a:xfrm>
          <a:prstGeom prst="roundRect">
            <a:avLst>
              <a:gd name="adj" fmla="val 50000"/>
            </a:avLst>
          </a:prstGeom>
          <a:solidFill>
            <a:schemeClr val="bg1"/>
          </a:solidFill>
          <a:ln>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506445"/>
                </a:solidFill>
                <a:latin typeface="Lato" panose="020F0502020204030203" pitchFamily="34" charset="0"/>
              </a:rPr>
              <a:t>Point B</a:t>
            </a:r>
            <a:endParaRPr lang="en-AU" sz="1200" dirty="0">
              <a:solidFill>
                <a:srgbClr val="506445"/>
              </a:solidFill>
              <a:latin typeface="Lato" panose="020F0502020204030203" pitchFamily="34" charset="0"/>
            </a:endParaRPr>
          </a:p>
        </p:txBody>
      </p:sp>
      <p:cxnSp>
        <p:nvCxnSpPr>
          <p:cNvPr id="70" name="Straight Connector 69"/>
          <p:cNvCxnSpPr/>
          <p:nvPr/>
        </p:nvCxnSpPr>
        <p:spPr>
          <a:xfrm flipH="1" flipV="1">
            <a:off x="9155246" y="2397911"/>
            <a:ext cx="16910" cy="328146"/>
          </a:xfrm>
          <a:prstGeom prst="line">
            <a:avLst/>
          </a:prstGeom>
          <a:ln w="25400">
            <a:solidFill>
              <a:srgbClr val="9510E4"/>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9144696" y="2391297"/>
            <a:ext cx="88239" cy="0"/>
          </a:xfrm>
          <a:prstGeom prst="line">
            <a:avLst/>
          </a:prstGeom>
          <a:ln w="25400">
            <a:solidFill>
              <a:srgbClr val="9510E4"/>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9301473" y="2139338"/>
            <a:ext cx="23819" cy="269023"/>
          </a:xfrm>
          <a:prstGeom prst="line">
            <a:avLst/>
          </a:prstGeom>
          <a:ln w="25400">
            <a:solidFill>
              <a:srgbClr val="9510E4"/>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9239684" y="2391297"/>
            <a:ext cx="80686" cy="17064"/>
          </a:xfrm>
          <a:prstGeom prst="line">
            <a:avLst/>
          </a:prstGeom>
          <a:ln w="25400">
            <a:solidFill>
              <a:srgbClr val="9510E4"/>
            </a:solidFill>
            <a:prstDash val="sysDot"/>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9134075" y="2715468"/>
            <a:ext cx="76162" cy="73631"/>
          </a:xfrm>
          <a:prstGeom prst="ellipse">
            <a:avLst/>
          </a:prstGeom>
          <a:noFill/>
          <a:ln w="2540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Rectangle 83"/>
          <p:cNvSpPr/>
          <p:nvPr/>
        </p:nvSpPr>
        <p:spPr>
          <a:xfrm>
            <a:off x="9204564" y="1980753"/>
            <a:ext cx="325730" cy="261610"/>
          </a:xfrm>
          <a:prstGeom prst="rect">
            <a:avLst/>
          </a:prstGeom>
        </p:spPr>
        <p:txBody>
          <a:bodyPr wrap="none">
            <a:spAutoFit/>
          </a:bodyPr>
          <a:lstStyle/>
          <a:p>
            <a:r>
              <a:rPr lang="en-AU" sz="1050" b="1" dirty="0">
                <a:solidFill>
                  <a:srgbClr val="9510E4"/>
                </a:solidFill>
                <a:latin typeface="Lato" panose="020F0502020204030203" pitchFamily="34" charset="0"/>
              </a:rPr>
              <a:t>📍</a:t>
            </a:r>
            <a:endParaRPr lang="en-AU" sz="1050" dirty="0"/>
          </a:p>
        </p:txBody>
      </p:sp>
      <p:sp>
        <p:nvSpPr>
          <p:cNvPr id="85" name="Isosceles Triangle 84"/>
          <p:cNvSpPr/>
          <p:nvPr/>
        </p:nvSpPr>
        <p:spPr>
          <a:xfrm rot="5400000">
            <a:off x="9176299" y="2360169"/>
            <a:ext cx="76525" cy="60593"/>
          </a:xfrm>
          <a:prstGeom prst="triangle">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3" name="Picture 72"/>
          <p:cNvPicPr>
            <a:picLocks noChangeAspect="1"/>
          </p:cNvPicPr>
          <p:nvPr/>
        </p:nvPicPr>
        <p:blipFill>
          <a:blip r:embed="rId6"/>
          <a:srcRect l="3384" t="2194" r="3384" b="544"/>
          <a:stretch>
            <a:fillRect/>
          </a:stretch>
        </p:blipFill>
        <p:spPr>
          <a:xfrm>
            <a:off x="10603436" y="3883941"/>
            <a:ext cx="241558" cy="474097"/>
          </a:xfrm>
          <a:custGeom>
            <a:avLst/>
            <a:gdLst>
              <a:gd name="connsiteX0" fmla="*/ 61766 w 241558"/>
              <a:gd name="connsiteY0" fmla="*/ 0 h 474097"/>
              <a:gd name="connsiteX1" fmla="*/ 179792 w 241558"/>
              <a:gd name="connsiteY1" fmla="*/ 0 h 474097"/>
              <a:gd name="connsiteX2" fmla="*/ 241558 w 241558"/>
              <a:gd name="connsiteY2" fmla="*/ 61766 h 474097"/>
              <a:gd name="connsiteX3" fmla="*/ 241558 w 241558"/>
              <a:gd name="connsiteY3" fmla="*/ 412331 h 474097"/>
              <a:gd name="connsiteX4" fmla="*/ 179792 w 241558"/>
              <a:gd name="connsiteY4" fmla="*/ 474097 h 474097"/>
              <a:gd name="connsiteX5" fmla="*/ 61766 w 241558"/>
              <a:gd name="connsiteY5" fmla="*/ 474097 h 474097"/>
              <a:gd name="connsiteX6" fmla="*/ 0 w 241558"/>
              <a:gd name="connsiteY6" fmla="*/ 412331 h 474097"/>
              <a:gd name="connsiteX7" fmla="*/ 0 w 241558"/>
              <a:gd name="connsiteY7" fmla="*/ 61766 h 474097"/>
              <a:gd name="connsiteX8" fmla="*/ 61766 w 241558"/>
              <a:gd name="connsiteY8" fmla="*/ 0 h 474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558" h="474097">
                <a:moveTo>
                  <a:pt x="61766" y="0"/>
                </a:moveTo>
                <a:lnTo>
                  <a:pt x="179792" y="0"/>
                </a:lnTo>
                <a:cubicBezTo>
                  <a:pt x="213904" y="0"/>
                  <a:pt x="241558" y="27654"/>
                  <a:pt x="241558" y="61766"/>
                </a:cubicBezTo>
                <a:lnTo>
                  <a:pt x="241558" y="412331"/>
                </a:lnTo>
                <a:cubicBezTo>
                  <a:pt x="241558" y="446443"/>
                  <a:pt x="213904" y="474097"/>
                  <a:pt x="179792" y="474097"/>
                </a:cubicBezTo>
                <a:lnTo>
                  <a:pt x="61766" y="474097"/>
                </a:lnTo>
                <a:cubicBezTo>
                  <a:pt x="27654" y="474097"/>
                  <a:pt x="0" y="446443"/>
                  <a:pt x="0" y="412331"/>
                </a:cubicBezTo>
                <a:lnTo>
                  <a:pt x="0" y="61766"/>
                </a:lnTo>
                <a:cubicBezTo>
                  <a:pt x="0" y="27654"/>
                  <a:pt x="27654" y="0"/>
                  <a:pt x="61766" y="0"/>
                </a:cubicBezTo>
                <a:close/>
              </a:path>
            </a:pathLst>
          </a:custGeom>
        </p:spPr>
      </p:pic>
      <p:sp>
        <p:nvSpPr>
          <p:cNvPr id="76" name="TextBox 75"/>
          <p:cNvSpPr txBox="1"/>
          <p:nvPr/>
        </p:nvSpPr>
        <p:spPr>
          <a:xfrm>
            <a:off x="9961850" y="4173029"/>
            <a:ext cx="522900" cy="261610"/>
          </a:xfrm>
          <a:prstGeom prst="rect">
            <a:avLst/>
          </a:prstGeom>
          <a:noFill/>
        </p:spPr>
        <p:txBody>
          <a:bodyPr wrap="none" rtlCol="0">
            <a:spAutoFit/>
          </a:bodyPr>
          <a:lstStyle/>
          <a:p>
            <a:r>
              <a:rPr lang="en-US" sz="1050" b="1" dirty="0">
                <a:solidFill>
                  <a:srgbClr val="9510E4"/>
                </a:solidFill>
                <a:latin typeface="Lato" panose="020F0502020204030203" pitchFamily="34" charset="0"/>
              </a:rPr>
              <a:t>More</a:t>
            </a:r>
            <a:endParaRPr lang="en-AU" sz="1050" b="1" dirty="0">
              <a:solidFill>
                <a:srgbClr val="9510E4"/>
              </a:solidFill>
              <a:latin typeface="Lato" panose="020F0502020204030203" pitchFamily="34" charset="0"/>
            </a:endParaRPr>
          </a:p>
        </p:txBody>
      </p:sp>
      <p:pic>
        <p:nvPicPr>
          <p:cNvPr id="80" name="Picture 79"/>
          <p:cNvPicPr>
            <a:picLocks noChangeAspect="1"/>
          </p:cNvPicPr>
          <p:nvPr/>
        </p:nvPicPr>
        <p:blipFill>
          <a:blip r:embed="rId5"/>
          <a:srcRect l="22463" t="20200" r="22553" b="20984"/>
          <a:stretch>
            <a:fillRect/>
          </a:stretch>
        </p:blipFill>
        <p:spPr>
          <a:xfrm>
            <a:off x="10018881" y="3792897"/>
            <a:ext cx="364917" cy="390342"/>
          </a:xfrm>
          <a:custGeom>
            <a:avLst/>
            <a:gdLst>
              <a:gd name="connsiteX0" fmla="*/ 89048 w 534276"/>
              <a:gd name="connsiteY0" fmla="*/ 0 h 571500"/>
              <a:gd name="connsiteX1" fmla="*/ 445228 w 534276"/>
              <a:gd name="connsiteY1" fmla="*/ 0 h 571500"/>
              <a:gd name="connsiteX2" fmla="*/ 534276 w 534276"/>
              <a:gd name="connsiteY2" fmla="*/ 89048 h 571500"/>
              <a:gd name="connsiteX3" fmla="*/ 534276 w 534276"/>
              <a:gd name="connsiteY3" fmla="*/ 482452 h 571500"/>
              <a:gd name="connsiteX4" fmla="*/ 445228 w 534276"/>
              <a:gd name="connsiteY4" fmla="*/ 571500 h 571500"/>
              <a:gd name="connsiteX5" fmla="*/ 89048 w 534276"/>
              <a:gd name="connsiteY5" fmla="*/ 571500 h 571500"/>
              <a:gd name="connsiteX6" fmla="*/ 0 w 534276"/>
              <a:gd name="connsiteY6" fmla="*/ 482452 h 571500"/>
              <a:gd name="connsiteX7" fmla="*/ 0 w 534276"/>
              <a:gd name="connsiteY7" fmla="*/ 89048 h 571500"/>
              <a:gd name="connsiteX8" fmla="*/ 89048 w 534276"/>
              <a:gd name="connsiteY8"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4276" h="571500">
                <a:moveTo>
                  <a:pt x="89048" y="0"/>
                </a:moveTo>
                <a:lnTo>
                  <a:pt x="445228" y="0"/>
                </a:lnTo>
                <a:cubicBezTo>
                  <a:pt x="494408" y="0"/>
                  <a:pt x="534276" y="39868"/>
                  <a:pt x="534276" y="89048"/>
                </a:cubicBezTo>
                <a:lnTo>
                  <a:pt x="534276" y="482452"/>
                </a:lnTo>
                <a:cubicBezTo>
                  <a:pt x="534276" y="531632"/>
                  <a:pt x="494408" y="571500"/>
                  <a:pt x="445228" y="571500"/>
                </a:cubicBezTo>
                <a:lnTo>
                  <a:pt x="89048" y="571500"/>
                </a:lnTo>
                <a:cubicBezTo>
                  <a:pt x="39868" y="571500"/>
                  <a:pt x="0" y="531632"/>
                  <a:pt x="0" y="482452"/>
                </a:cubicBezTo>
                <a:lnTo>
                  <a:pt x="0" y="89048"/>
                </a:lnTo>
                <a:cubicBezTo>
                  <a:pt x="0" y="39868"/>
                  <a:pt x="39868" y="0"/>
                  <a:pt x="89048" y="0"/>
                </a:cubicBezTo>
                <a:close/>
              </a:path>
            </a:pathLst>
          </a:custGeom>
        </p:spPr>
      </p:pic>
    </p:spTree>
    <p:extLst>
      <p:ext uri="{BB962C8B-B14F-4D97-AF65-F5344CB8AC3E}">
        <p14:creationId xmlns:p14="http://schemas.microsoft.com/office/powerpoint/2010/main" val="878393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rot="16200000">
            <a:off x="-3045810" y="3044278"/>
            <a:ext cx="6858000" cy="769441"/>
          </a:xfrm>
          <a:prstGeom prst="rect">
            <a:avLst/>
          </a:prstGeom>
          <a:noFill/>
        </p:spPr>
        <p:txBody>
          <a:bodyPr wrap="square" rtlCol="0">
            <a:spAutoFit/>
          </a:bodyPr>
          <a:lstStyle/>
          <a:p>
            <a:r>
              <a:rPr lang="en-US" sz="4400" b="1" dirty="0"/>
              <a:t>Explore Maps</a:t>
            </a:r>
            <a:endParaRPr lang="en-AU" sz="4400" b="1" dirty="0"/>
          </a:p>
        </p:txBody>
      </p:sp>
      <p:grpSp>
        <p:nvGrpSpPr>
          <p:cNvPr id="2" name="Group 1"/>
          <p:cNvGrpSpPr/>
          <p:nvPr/>
        </p:nvGrpSpPr>
        <p:grpSpPr>
          <a:xfrm>
            <a:off x="950791" y="0"/>
            <a:ext cx="3374571" cy="6858000"/>
            <a:chOff x="4950097" y="0"/>
            <a:chExt cx="3374571" cy="6858000"/>
          </a:xfrm>
        </p:grpSpPr>
        <p:grpSp>
          <p:nvGrpSpPr>
            <p:cNvPr id="3" name="Group 2"/>
            <p:cNvGrpSpPr/>
            <p:nvPr/>
          </p:nvGrpSpPr>
          <p:grpSpPr>
            <a:xfrm>
              <a:off x="4950097" y="0"/>
              <a:ext cx="3374571" cy="6858000"/>
              <a:chOff x="6333672" y="0"/>
              <a:chExt cx="3374571" cy="685800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10" name="Freeform 9"/>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 name="TextBox 3"/>
            <p:cNvSpPr txBox="1"/>
            <p:nvPr/>
          </p:nvSpPr>
          <p:spPr>
            <a:xfrm>
              <a:off x="53218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5" name="TextBox 4"/>
            <p:cNvSpPr txBox="1"/>
            <p:nvPr/>
          </p:nvSpPr>
          <p:spPr>
            <a:xfrm>
              <a:off x="6701079" y="5849717"/>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Explore</a:t>
              </a:r>
            </a:p>
          </p:txBody>
        </p:sp>
        <p:sp>
          <p:nvSpPr>
            <p:cNvPr id="6" name="TextBox 5"/>
            <p:cNvSpPr txBox="1"/>
            <p:nvPr/>
          </p:nvSpPr>
          <p:spPr>
            <a:xfrm>
              <a:off x="73792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7" name="Oval 6"/>
            <p:cNvSpPr/>
            <p:nvPr/>
          </p:nvSpPr>
          <p:spPr>
            <a:xfrm>
              <a:off x="6194444" y="586394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8" name="TextBox 7"/>
            <p:cNvSpPr txBox="1"/>
            <p:nvPr/>
          </p:nvSpPr>
          <p:spPr>
            <a:xfrm>
              <a:off x="6000039" y="584864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sp>
        <p:nvSpPr>
          <p:cNvPr id="13" name="TextBox 12"/>
          <p:cNvSpPr txBox="1"/>
          <p:nvPr/>
        </p:nvSpPr>
        <p:spPr>
          <a:xfrm>
            <a:off x="1802340" y="563289"/>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8640" y="277320"/>
            <a:ext cx="778707" cy="778707"/>
          </a:xfrm>
          <a:prstGeom prst="rect">
            <a:avLst/>
          </a:prstGeom>
        </p:spPr>
      </p:pic>
      <p:pic>
        <p:nvPicPr>
          <p:cNvPr id="20" name="Picture 19"/>
          <p:cNvPicPr>
            <a:picLocks noChangeAspect="1"/>
          </p:cNvPicPr>
          <p:nvPr/>
        </p:nvPicPr>
        <p:blipFill rotWithShape="1">
          <a:blip r:embed="rId4"/>
          <a:srcRect r="38168"/>
          <a:stretch/>
        </p:blipFill>
        <p:spPr>
          <a:xfrm>
            <a:off x="1168640" y="1000713"/>
            <a:ext cx="2937084" cy="4476299"/>
          </a:xfrm>
          <a:prstGeom prst="rect">
            <a:avLst/>
          </a:prstGeom>
        </p:spPr>
      </p:pic>
      <p:sp>
        <p:nvSpPr>
          <p:cNvPr id="18" name="Rounded Rectangle 17"/>
          <p:cNvSpPr/>
          <p:nvPr/>
        </p:nvSpPr>
        <p:spPr>
          <a:xfrm>
            <a:off x="1269173" y="5016718"/>
            <a:ext cx="1679784" cy="285969"/>
          </a:xfrm>
          <a:prstGeom prst="roundRect">
            <a:avLst>
              <a:gd name="adj" fmla="val 50000"/>
            </a:avLst>
          </a:prstGeom>
          <a:solidFill>
            <a:schemeClr val="bg1"/>
          </a:solidFill>
          <a:ln>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lumMod val="65000"/>
                  </a:schemeClr>
                </a:solidFill>
                <a:latin typeface="Lato" panose="020F0502020204030203" pitchFamily="34" charset="0"/>
              </a:rPr>
              <a:t>Search</a:t>
            </a:r>
            <a:endParaRPr lang="en-AU" sz="1200" dirty="0">
              <a:solidFill>
                <a:schemeClr val="bg1">
                  <a:lumMod val="65000"/>
                </a:schemeClr>
              </a:solidFill>
              <a:latin typeface="Lato" panose="020F0502020204030203" pitchFamily="34" charset="0"/>
            </a:endParaRPr>
          </a:p>
        </p:txBody>
      </p:sp>
      <p:sp>
        <p:nvSpPr>
          <p:cNvPr id="19" name="Diamond 18"/>
          <p:cNvSpPr/>
          <p:nvPr/>
        </p:nvSpPr>
        <p:spPr>
          <a:xfrm>
            <a:off x="2641465" y="5037202"/>
            <a:ext cx="264869" cy="240790"/>
          </a:xfrm>
          <a:prstGeom prst="diamond">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1" name="Elbow Connector 30"/>
          <p:cNvCxnSpPr/>
          <p:nvPr/>
        </p:nvCxnSpPr>
        <p:spPr>
          <a:xfrm flipV="1">
            <a:off x="2740738" y="5155043"/>
            <a:ext cx="127645" cy="55241"/>
          </a:xfrm>
          <a:prstGeom prst="bentConnector3">
            <a:avLst>
              <a:gd name="adj1" fmla="val 14354"/>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pic>
        <p:nvPicPr>
          <p:cNvPr id="69" name="Picture 68"/>
          <p:cNvPicPr>
            <a:picLocks noChangeAspect="1"/>
          </p:cNvPicPr>
          <p:nvPr/>
        </p:nvPicPr>
        <p:blipFill>
          <a:blip r:embed="rId5"/>
          <a:srcRect l="3384" t="2194" r="3384" b="544"/>
          <a:stretch>
            <a:fillRect/>
          </a:stretch>
        </p:blipFill>
        <p:spPr>
          <a:xfrm>
            <a:off x="3764699" y="4828167"/>
            <a:ext cx="241558" cy="474097"/>
          </a:xfrm>
          <a:custGeom>
            <a:avLst/>
            <a:gdLst>
              <a:gd name="connsiteX0" fmla="*/ 61766 w 241558"/>
              <a:gd name="connsiteY0" fmla="*/ 0 h 474097"/>
              <a:gd name="connsiteX1" fmla="*/ 179792 w 241558"/>
              <a:gd name="connsiteY1" fmla="*/ 0 h 474097"/>
              <a:gd name="connsiteX2" fmla="*/ 241558 w 241558"/>
              <a:gd name="connsiteY2" fmla="*/ 61766 h 474097"/>
              <a:gd name="connsiteX3" fmla="*/ 241558 w 241558"/>
              <a:gd name="connsiteY3" fmla="*/ 412331 h 474097"/>
              <a:gd name="connsiteX4" fmla="*/ 179792 w 241558"/>
              <a:gd name="connsiteY4" fmla="*/ 474097 h 474097"/>
              <a:gd name="connsiteX5" fmla="*/ 61766 w 241558"/>
              <a:gd name="connsiteY5" fmla="*/ 474097 h 474097"/>
              <a:gd name="connsiteX6" fmla="*/ 0 w 241558"/>
              <a:gd name="connsiteY6" fmla="*/ 412331 h 474097"/>
              <a:gd name="connsiteX7" fmla="*/ 0 w 241558"/>
              <a:gd name="connsiteY7" fmla="*/ 61766 h 474097"/>
              <a:gd name="connsiteX8" fmla="*/ 61766 w 241558"/>
              <a:gd name="connsiteY8" fmla="*/ 0 h 474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558" h="474097">
                <a:moveTo>
                  <a:pt x="61766" y="0"/>
                </a:moveTo>
                <a:lnTo>
                  <a:pt x="179792" y="0"/>
                </a:lnTo>
                <a:cubicBezTo>
                  <a:pt x="213904" y="0"/>
                  <a:pt x="241558" y="27654"/>
                  <a:pt x="241558" y="61766"/>
                </a:cubicBezTo>
                <a:lnTo>
                  <a:pt x="241558" y="412331"/>
                </a:lnTo>
                <a:cubicBezTo>
                  <a:pt x="241558" y="446443"/>
                  <a:pt x="213904" y="474097"/>
                  <a:pt x="179792" y="474097"/>
                </a:cubicBezTo>
                <a:lnTo>
                  <a:pt x="61766" y="474097"/>
                </a:lnTo>
                <a:cubicBezTo>
                  <a:pt x="27654" y="474097"/>
                  <a:pt x="0" y="446443"/>
                  <a:pt x="0" y="412331"/>
                </a:cubicBezTo>
                <a:lnTo>
                  <a:pt x="0" y="61766"/>
                </a:lnTo>
                <a:cubicBezTo>
                  <a:pt x="0" y="27654"/>
                  <a:pt x="27654" y="0"/>
                  <a:pt x="61766" y="0"/>
                </a:cubicBezTo>
                <a:close/>
              </a:path>
            </a:pathLst>
          </a:custGeom>
        </p:spPr>
      </p:pic>
      <p:sp>
        <p:nvSpPr>
          <p:cNvPr id="23" name="Rectangle 22"/>
          <p:cNvSpPr/>
          <p:nvPr/>
        </p:nvSpPr>
        <p:spPr>
          <a:xfrm>
            <a:off x="1159149" y="995713"/>
            <a:ext cx="2937084" cy="1493594"/>
          </a:xfrm>
          <a:prstGeom prst="rect">
            <a:avLst/>
          </a:prstGeom>
          <a:solidFill>
            <a:srgbClr val="9510E4">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Rounded Rectangle 80"/>
          <p:cNvSpPr/>
          <p:nvPr/>
        </p:nvSpPr>
        <p:spPr>
          <a:xfrm>
            <a:off x="3228094" y="1102443"/>
            <a:ext cx="299513" cy="143695"/>
          </a:xfrm>
          <a:prstGeom prst="roundRect">
            <a:avLst>
              <a:gd name="adj" fmla="val 50000"/>
            </a:avLst>
          </a:prstGeom>
          <a:solidFill>
            <a:srgbClr val="F4E1FF"/>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82" name="Rounded Rectangle 81"/>
          <p:cNvSpPr/>
          <p:nvPr/>
        </p:nvSpPr>
        <p:spPr>
          <a:xfrm>
            <a:off x="3369846" y="1087355"/>
            <a:ext cx="169068" cy="173870"/>
          </a:xfrm>
          <a:prstGeom prst="roundRect">
            <a:avLst>
              <a:gd name="adj" fmla="val 50000"/>
            </a:avLst>
          </a:prstGeom>
          <a:solidFill>
            <a:srgbClr val="00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21" name="TextBox 20"/>
          <p:cNvSpPr txBox="1"/>
          <p:nvPr/>
        </p:nvSpPr>
        <p:spPr>
          <a:xfrm>
            <a:off x="1159149" y="909159"/>
            <a:ext cx="1981633" cy="1569660"/>
          </a:xfrm>
          <a:prstGeom prst="rect">
            <a:avLst/>
          </a:prstGeom>
          <a:noFill/>
        </p:spPr>
        <p:txBody>
          <a:bodyPr wrap="none" rtlCol="0">
            <a:spAutoFit/>
          </a:bodyPr>
          <a:lstStyle/>
          <a:p>
            <a:pPr>
              <a:lnSpc>
                <a:spcPct val="200000"/>
              </a:lnSpc>
            </a:pPr>
            <a:r>
              <a:rPr lang="en-US" sz="1200" b="1" dirty="0">
                <a:solidFill>
                  <a:srgbClr val="506445"/>
                </a:solidFill>
                <a:latin typeface="Lato" panose="020F0502020204030203" pitchFamily="34" charset="0"/>
              </a:rPr>
              <a:t>Current Charging Stations</a:t>
            </a:r>
          </a:p>
          <a:p>
            <a:pPr>
              <a:lnSpc>
                <a:spcPct val="200000"/>
              </a:lnSpc>
            </a:pPr>
            <a:r>
              <a:rPr lang="en-US" sz="1200" b="1" dirty="0">
                <a:solidFill>
                  <a:srgbClr val="506445"/>
                </a:solidFill>
                <a:latin typeface="Lato" panose="020F0502020204030203" pitchFamily="34" charset="0"/>
              </a:rPr>
              <a:t>Future Charging Stations</a:t>
            </a:r>
          </a:p>
          <a:p>
            <a:pPr>
              <a:lnSpc>
                <a:spcPct val="200000"/>
              </a:lnSpc>
            </a:pPr>
            <a:r>
              <a:rPr lang="en-US" sz="1200" b="1" dirty="0">
                <a:solidFill>
                  <a:srgbClr val="506445"/>
                </a:solidFill>
                <a:latin typeface="Lato" panose="020F0502020204030203" pitchFamily="34" charset="0"/>
              </a:rPr>
              <a:t>Dedicated Bike Stations</a:t>
            </a:r>
          </a:p>
          <a:p>
            <a:pPr>
              <a:lnSpc>
                <a:spcPct val="200000"/>
              </a:lnSpc>
            </a:pPr>
            <a:r>
              <a:rPr lang="en-US" sz="1200" b="1" dirty="0">
                <a:solidFill>
                  <a:srgbClr val="506445"/>
                </a:solidFill>
                <a:latin typeface="Lato" panose="020F0502020204030203" pitchFamily="34" charset="0"/>
              </a:rPr>
              <a:t>Bike Lane Infrastructure</a:t>
            </a:r>
            <a:endParaRPr lang="en-AU" sz="1200" b="1" dirty="0">
              <a:solidFill>
                <a:srgbClr val="506445"/>
              </a:solidFill>
              <a:latin typeface="Lato" panose="020F0502020204030203" pitchFamily="34" charset="0"/>
            </a:endParaRPr>
          </a:p>
        </p:txBody>
      </p:sp>
      <p:sp>
        <p:nvSpPr>
          <p:cNvPr id="95" name="Rounded Rectangle 94"/>
          <p:cNvSpPr/>
          <p:nvPr/>
        </p:nvSpPr>
        <p:spPr>
          <a:xfrm>
            <a:off x="3228094" y="1460583"/>
            <a:ext cx="299513" cy="143695"/>
          </a:xfrm>
          <a:prstGeom prst="roundRect">
            <a:avLst>
              <a:gd name="adj" fmla="val 50000"/>
            </a:avLst>
          </a:prstGeom>
          <a:solidFill>
            <a:srgbClr val="F4E1FF"/>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96" name="Rounded Rectangle 95"/>
          <p:cNvSpPr/>
          <p:nvPr/>
        </p:nvSpPr>
        <p:spPr>
          <a:xfrm>
            <a:off x="3369846" y="1445495"/>
            <a:ext cx="169068" cy="173870"/>
          </a:xfrm>
          <a:prstGeom prst="roundRect">
            <a:avLst>
              <a:gd name="adj" fmla="val 50000"/>
            </a:avLst>
          </a:prstGeom>
          <a:solidFill>
            <a:srgbClr val="00FF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97" name="Rounded Rectangle 96"/>
          <p:cNvSpPr/>
          <p:nvPr/>
        </p:nvSpPr>
        <p:spPr>
          <a:xfrm>
            <a:off x="3228094" y="2192103"/>
            <a:ext cx="299513" cy="143695"/>
          </a:xfrm>
          <a:prstGeom prst="roundRect">
            <a:avLst>
              <a:gd name="adj" fmla="val 50000"/>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99" name="Rounded Rectangle 98"/>
          <p:cNvSpPr/>
          <p:nvPr/>
        </p:nvSpPr>
        <p:spPr>
          <a:xfrm>
            <a:off x="3228094" y="1795863"/>
            <a:ext cx="299513" cy="143695"/>
          </a:xfrm>
          <a:prstGeom prst="roundRect">
            <a:avLst>
              <a:gd name="adj" fmla="val 50000"/>
            </a:avLst>
          </a:prstGeom>
          <a:solidFill>
            <a:srgbClr val="F4E1FF"/>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100" name="Rounded Rectangle 99"/>
          <p:cNvSpPr/>
          <p:nvPr/>
        </p:nvSpPr>
        <p:spPr>
          <a:xfrm>
            <a:off x="3361896" y="1780775"/>
            <a:ext cx="169068" cy="173870"/>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02" name="Rounded Rectangle 101"/>
          <p:cNvSpPr/>
          <p:nvPr/>
        </p:nvSpPr>
        <p:spPr>
          <a:xfrm>
            <a:off x="3207176" y="2177015"/>
            <a:ext cx="169068" cy="173870"/>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1200" dirty="0">
              <a:solidFill>
                <a:srgbClr val="00B050"/>
              </a:solidFill>
              <a:latin typeface="Lato" panose="020F0502020204030203" pitchFamily="34" charset="0"/>
            </a:endParaRPr>
          </a:p>
        </p:txBody>
      </p:sp>
      <p:sp>
        <p:nvSpPr>
          <p:cNvPr id="103" name="Rounded Rectangle 102"/>
          <p:cNvSpPr/>
          <p:nvPr/>
        </p:nvSpPr>
        <p:spPr>
          <a:xfrm>
            <a:off x="3689359" y="1094975"/>
            <a:ext cx="299513" cy="143695"/>
          </a:xfrm>
          <a:prstGeom prst="roundRect">
            <a:avLst>
              <a:gd name="adj" fmla="val 50000"/>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105" name="Rounded Rectangle 104"/>
          <p:cNvSpPr/>
          <p:nvPr/>
        </p:nvSpPr>
        <p:spPr>
          <a:xfrm>
            <a:off x="3659406" y="1087355"/>
            <a:ext cx="169068" cy="173870"/>
          </a:xfrm>
          <a:prstGeom prst="roundRect">
            <a:avLst>
              <a:gd name="adj" fmla="val 50000"/>
            </a:avLst>
          </a:prstGeom>
          <a:solidFill>
            <a:srgbClr val="00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06" name="Rounded Rectangle 105"/>
          <p:cNvSpPr/>
          <p:nvPr/>
        </p:nvSpPr>
        <p:spPr>
          <a:xfrm>
            <a:off x="3689359" y="1437875"/>
            <a:ext cx="299513" cy="143695"/>
          </a:xfrm>
          <a:prstGeom prst="roundRect">
            <a:avLst>
              <a:gd name="adj" fmla="val 50000"/>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107" name="Rounded Rectangle 106"/>
          <p:cNvSpPr/>
          <p:nvPr/>
        </p:nvSpPr>
        <p:spPr>
          <a:xfrm>
            <a:off x="3659406" y="1430255"/>
            <a:ext cx="169068" cy="173870"/>
          </a:xfrm>
          <a:prstGeom prst="roundRect">
            <a:avLst>
              <a:gd name="adj" fmla="val 50000"/>
            </a:avLst>
          </a:prstGeom>
          <a:solidFill>
            <a:srgbClr val="00FF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08" name="Rounded Rectangle 107"/>
          <p:cNvSpPr/>
          <p:nvPr/>
        </p:nvSpPr>
        <p:spPr>
          <a:xfrm>
            <a:off x="3681739" y="1780775"/>
            <a:ext cx="299513" cy="143695"/>
          </a:xfrm>
          <a:prstGeom prst="roundRect">
            <a:avLst>
              <a:gd name="adj" fmla="val 50000"/>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109" name="Rounded Rectangle 108"/>
          <p:cNvSpPr/>
          <p:nvPr/>
        </p:nvSpPr>
        <p:spPr>
          <a:xfrm>
            <a:off x="3651786" y="1773155"/>
            <a:ext cx="169068" cy="173870"/>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10" name="Rounded Rectangle 109"/>
          <p:cNvSpPr/>
          <p:nvPr/>
        </p:nvSpPr>
        <p:spPr>
          <a:xfrm>
            <a:off x="3040863" y="3609823"/>
            <a:ext cx="169068" cy="173870"/>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11" name="Rounded Rectangle 110"/>
          <p:cNvSpPr/>
          <p:nvPr/>
        </p:nvSpPr>
        <p:spPr>
          <a:xfrm>
            <a:off x="2741161" y="1811351"/>
            <a:ext cx="169068" cy="173870"/>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12" name="Rounded Rectangle 111"/>
          <p:cNvSpPr/>
          <p:nvPr/>
        </p:nvSpPr>
        <p:spPr>
          <a:xfrm>
            <a:off x="2203181" y="1453363"/>
            <a:ext cx="169068" cy="173870"/>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13" name="Rounded Rectangle 112"/>
          <p:cNvSpPr/>
          <p:nvPr/>
        </p:nvSpPr>
        <p:spPr>
          <a:xfrm>
            <a:off x="2211224" y="3061170"/>
            <a:ext cx="169068" cy="173870"/>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14" name="Rounded Rectangle 113"/>
          <p:cNvSpPr/>
          <p:nvPr/>
        </p:nvSpPr>
        <p:spPr>
          <a:xfrm>
            <a:off x="2110604" y="4209424"/>
            <a:ext cx="169068" cy="173870"/>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15" name="Rounded Rectangle 114"/>
          <p:cNvSpPr/>
          <p:nvPr/>
        </p:nvSpPr>
        <p:spPr>
          <a:xfrm>
            <a:off x="3897260" y="3343123"/>
            <a:ext cx="169068" cy="173870"/>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16" name="Rounded Rectangle 115"/>
          <p:cNvSpPr/>
          <p:nvPr/>
        </p:nvSpPr>
        <p:spPr>
          <a:xfrm>
            <a:off x="3379953" y="1490339"/>
            <a:ext cx="169068" cy="173870"/>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17" name="Rounded Rectangle 116"/>
          <p:cNvSpPr/>
          <p:nvPr/>
        </p:nvSpPr>
        <p:spPr>
          <a:xfrm>
            <a:off x="1189219" y="3814931"/>
            <a:ext cx="169068" cy="173870"/>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18" name="Rounded Rectangle 117"/>
          <p:cNvSpPr/>
          <p:nvPr/>
        </p:nvSpPr>
        <p:spPr>
          <a:xfrm>
            <a:off x="3936656" y="4653419"/>
            <a:ext cx="169068" cy="173870"/>
          </a:xfrm>
          <a:prstGeom prst="roundRect">
            <a:avLst>
              <a:gd name="adj" fmla="val 50000"/>
            </a:avLst>
          </a:prstGeom>
          <a:solidFill>
            <a:srgbClr val="00FF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19" name="Rounded Rectangle 118"/>
          <p:cNvSpPr/>
          <p:nvPr/>
        </p:nvSpPr>
        <p:spPr>
          <a:xfrm>
            <a:off x="3210885" y="2407372"/>
            <a:ext cx="169068" cy="173870"/>
          </a:xfrm>
          <a:prstGeom prst="roundRect">
            <a:avLst>
              <a:gd name="adj" fmla="val 50000"/>
            </a:avLst>
          </a:prstGeom>
          <a:solidFill>
            <a:srgbClr val="00FF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20" name="Rounded Rectangle 119"/>
          <p:cNvSpPr/>
          <p:nvPr/>
        </p:nvSpPr>
        <p:spPr>
          <a:xfrm>
            <a:off x="2165081" y="2772415"/>
            <a:ext cx="169068" cy="173870"/>
          </a:xfrm>
          <a:prstGeom prst="roundRect">
            <a:avLst>
              <a:gd name="adj" fmla="val 50000"/>
            </a:avLst>
          </a:prstGeom>
          <a:solidFill>
            <a:srgbClr val="00FF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21" name="Rounded Rectangle 120"/>
          <p:cNvSpPr/>
          <p:nvPr/>
        </p:nvSpPr>
        <p:spPr>
          <a:xfrm>
            <a:off x="2807025" y="1645372"/>
            <a:ext cx="169068" cy="173870"/>
          </a:xfrm>
          <a:prstGeom prst="roundRect">
            <a:avLst>
              <a:gd name="adj" fmla="val 50000"/>
            </a:avLst>
          </a:prstGeom>
          <a:solidFill>
            <a:srgbClr val="00FF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22" name="Rounded Rectangle 121"/>
          <p:cNvSpPr/>
          <p:nvPr/>
        </p:nvSpPr>
        <p:spPr>
          <a:xfrm>
            <a:off x="3333270" y="1621003"/>
            <a:ext cx="169068" cy="173870"/>
          </a:xfrm>
          <a:prstGeom prst="roundRect">
            <a:avLst>
              <a:gd name="adj" fmla="val 50000"/>
            </a:avLst>
          </a:prstGeom>
          <a:solidFill>
            <a:srgbClr val="00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23" name="Rounded Rectangle 122"/>
          <p:cNvSpPr/>
          <p:nvPr/>
        </p:nvSpPr>
        <p:spPr>
          <a:xfrm>
            <a:off x="2815110" y="2451583"/>
            <a:ext cx="169068" cy="173870"/>
          </a:xfrm>
          <a:prstGeom prst="roundRect">
            <a:avLst>
              <a:gd name="adj" fmla="val 50000"/>
            </a:avLst>
          </a:prstGeom>
          <a:solidFill>
            <a:srgbClr val="00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24" name="Rounded Rectangle 123"/>
          <p:cNvSpPr/>
          <p:nvPr/>
        </p:nvSpPr>
        <p:spPr>
          <a:xfrm>
            <a:off x="2815110" y="3190723"/>
            <a:ext cx="169068" cy="173870"/>
          </a:xfrm>
          <a:prstGeom prst="roundRect">
            <a:avLst>
              <a:gd name="adj" fmla="val 50000"/>
            </a:avLst>
          </a:prstGeom>
          <a:solidFill>
            <a:srgbClr val="00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25" name="Rounded Rectangle 124"/>
          <p:cNvSpPr/>
          <p:nvPr/>
        </p:nvSpPr>
        <p:spPr>
          <a:xfrm>
            <a:off x="1725450" y="2695423"/>
            <a:ext cx="169068" cy="173870"/>
          </a:xfrm>
          <a:prstGeom prst="roundRect">
            <a:avLst>
              <a:gd name="adj" fmla="val 50000"/>
            </a:avLst>
          </a:prstGeom>
          <a:solidFill>
            <a:srgbClr val="00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26" name="Rounded Rectangle 125"/>
          <p:cNvSpPr/>
          <p:nvPr/>
        </p:nvSpPr>
        <p:spPr>
          <a:xfrm>
            <a:off x="3409470" y="5248123"/>
            <a:ext cx="169068" cy="173870"/>
          </a:xfrm>
          <a:prstGeom prst="roundRect">
            <a:avLst>
              <a:gd name="adj" fmla="val 50000"/>
            </a:avLst>
          </a:prstGeom>
          <a:solidFill>
            <a:srgbClr val="00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27" name="Rounded Rectangle 126"/>
          <p:cNvSpPr/>
          <p:nvPr/>
        </p:nvSpPr>
        <p:spPr>
          <a:xfrm>
            <a:off x="1466370" y="4684243"/>
            <a:ext cx="169068" cy="173870"/>
          </a:xfrm>
          <a:prstGeom prst="roundRect">
            <a:avLst>
              <a:gd name="adj" fmla="val 50000"/>
            </a:avLst>
          </a:prstGeom>
          <a:solidFill>
            <a:srgbClr val="00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grpSp>
        <p:nvGrpSpPr>
          <p:cNvPr id="144" name="Group 143"/>
          <p:cNvGrpSpPr/>
          <p:nvPr/>
        </p:nvGrpSpPr>
        <p:grpSpPr>
          <a:xfrm>
            <a:off x="4943671" y="0"/>
            <a:ext cx="3374571" cy="6858000"/>
            <a:chOff x="4950097" y="0"/>
            <a:chExt cx="3374571" cy="6858000"/>
          </a:xfrm>
        </p:grpSpPr>
        <p:grpSp>
          <p:nvGrpSpPr>
            <p:cNvPr id="145" name="Group 144"/>
            <p:cNvGrpSpPr/>
            <p:nvPr/>
          </p:nvGrpSpPr>
          <p:grpSpPr>
            <a:xfrm>
              <a:off x="4950097" y="0"/>
              <a:ext cx="3374571" cy="6858000"/>
              <a:chOff x="6333672" y="0"/>
              <a:chExt cx="3374571" cy="6858000"/>
            </a:xfrm>
          </p:grpSpPr>
          <p:pic>
            <p:nvPicPr>
              <p:cNvPr id="151" name="Picture 150"/>
              <p:cNvPicPr>
                <a:picLocks noChangeAspect="1"/>
              </p:cNvPicPr>
              <p:nvPr/>
            </p:nvPicPr>
            <p:blipFill>
              <a:blip r:embed="rId2">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152" name="Freeform 151"/>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46" name="TextBox 145"/>
            <p:cNvSpPr txBox="1"/>
            <p:nvPr/>
          </p:nvSpPr>
          <p:spPr>
            <a:xfrm>
              <a:off x="53218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147" name="TextBox 146"/>
            <p:cNvSpPr txBox="1"/>
            <p:nvPr/>
          </p:nvSpPr>
          <p:spPr>
            <a:xfrm>
              <a:off x="6701079" y="5849717"/>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Explore</a:t>
              </a:r>
            </a:p>
          </p:txBody>
        </p:sp>
        <p:sp>
          <p:nvSpPr>
            <p:cNvPr id="148" name="TextBox 147"/>
            <p:cNvSpPr txBox="1"/>
            <p:nvPr/>
          </p:nvSpPr>
          <p:spPr>
            <a:xfrm>
              <a:off x="73792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149" name="Oval 148"/>
            <p:cNvSpPr/>
            <p:nvPr/>
          </p:nvSpPr>
          <p:spPr>
            <a:xfrm>
              <a:off x="6194444" y="586394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150" name="TextBox 149"/>
            <p:cNvSpPr txBox="1"/>
            <p:nvPr/>
          </p:nvSpPr>
          <p:spPr>
            <a:xfrm>
              <a:off x="6000039" y="584864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sp>
        <p:nvSpPr>
          <p:cNvPr id="153" name="TextBox 152"/>
          <p:cNvSpPr txBox="1"/>
          <p:nvPr/>
        </p:nvSpPr>
        <p:spPr>
          <a:xfrm>
            <a:off x="5795220" y="563289"/>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pic>
        <p:nvPicPr>
          <p:cNvPr id="154" name="Picture 1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61520" y="277320"/>
            <a:ext cx="778707" cy="778707"/>
          </a:xfrm>
          <a:prstGeom prst="rect">
            <a:avLst/>
          </a:prstGeom>
        </p:spPr>
      </p:pic>
      <p:pic>
        <p:nvPicPr>
          <p:cNvPr id="25" name="Picture 24"/>
          <p:cNvPicPr>
            <a:picLocks noChangeAspect="1"/>
          </p:cNvPicPr>
          <p:nvPr/>
        </p:nvPicPr>
        <p:blipFill rotWithShape="1">
          <a:blip r:embed="rId6"/>
          <a:srcRect l="37906" r="34443" b="40205"/>
          <a:stretch/>
        </p:blipFill>
        <p:spPr>
          <a:xfrm>
            <a:off x="5161981" y="1010637"/>
            <a:ext cx="2935135" cy="4464045"/>
          </a:xfrm>
          <a:prstGeom prst="rect">
            <a:avLst/>
          </a:prstGeom>
        </p:spPr>
      </p:pic>
      <p:sp>
        <p:nvSpPr>
          <p:cNvPr id="157" name="Rounded Rectangle 156"/>
          <p:cNvSpPr/>
          <p:nvPr/>
        </p:nvSpPr>
        <p:spPr>
          <a:xfrm>
            <a:off x="5262053" y="5016718"/>
            <a:ext cx="1679784" cy="285969"/>
          </a:xfrm>
          <a:prstGeom prst="roundRect">
            <a:avLst>
              <a:gd name="adj" fmla="val 50000"/>
            </a:avLst>
          </a:prstGeom>
          <a:solidFill>
            <a:schemeClr val="bg1"/>
          </a:solidFill>
          <a:ln>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lumMod val="65000"/>
                  </a:schemeClr>
                </a:solidFill>
                <a:latin typeface="Lato" panose="020F0502020204030203" pitchFamily="34" charset="0"/>
              </a:rPr>
              <a:t>Search</a:t>
            </a:r>
            <a:endParaRPr lang="en-AU" sz="1200" dirty="0">
              <a:solidFill>
                <a:schemeClr val="bg1">
                  <a:lumMod val="65000"/>
                </a:schemeClr>
              </a:solidFill>
              <a:latin typeface="Lato" panose="020F0502020204030203" pitchFamily="34" charset="0"/>
            </a:endParaRPr>
          </a:p>
        </p:txBody>
      </p:sp>
      <p:sp>
        <p:nvSpPr>
          <p:cNvPr id="158" name="Diamond 157"/>
          <p:cNvSpPr/>
          <p:nvPr/>
        </p:nvSpPr>
        <p:spPr>
          <a:xfrm>
            <a:off x="6634345" y="5037202"/>
            <a:ext cx="264869" cy="240790"/>
          </a:xfrm>
          <a:prstGeom prst="diamond">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59" name="Elbow Connector 158"/>
          <p:cNvCxnSpPr/>
          <p:nvPr/>
        </p:nvCxnSpPr>
        <p:spPr>
          <a:xfrm flipV="1">
            <a:off x="6733618" y="5155043"/>
            <a:ext cx="127645" cy="55241"/>
          </a:xfrm>
          <a:prstGeom prst="bentConnector3">
            <a:avLst>
              <a:gd name="adj1" fmla="val 14354"/>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pic>
        <p:nvPicPr>
          <p:cNvPr id="160" name="Picture 159"/>
          <p:cNvPicPr>
            <a:picLocks noChangeAspect="1"/>
          </p:cNvPicPr>
          <p:nvPr/>
        </p:nvPicPr>
        <p:blipFill>
          <a:blip r:embed="rId5"/>
          <a:srcRect l="3384" t="2194" r="3384" b="544"/>
          <a:stretch>
            <a:fillRect/>
          </a:stretch>
        </p:blipFill>
        <p:spPr>
          <a:xfrm>
            <a:off x="7757579" y="4828167"/>
            <a:ext cx="241558" cy="474097"/>
          </a:xfrm>
          <a:custGeom>
            <a:avLst/>
            <a:gdLst>
              <a:gd name="connsiteX0" fmla="*/ 61766 w 241558"/>
              <a:gd name="connsiteY0" fmla="*/ 0 h 474097"/>
              <a:gd name="connsiteX1" fmla="*/ 179792 w 241558"/>
              <a:gd name="connsiteY1" fmla="*/ 0 h 474097"/>
              <a:gd name="connsiteX2" fmla="*/ 241558 w 241558"/>
              <a:gd name="connsiteY2" fmla="*/ 61766 h 474097"/>
              <a:gd name="connsiteX3" fmla="*/ 241558 w 241558"/>
              <a:gd name="connsiteY3" fmla="*/ 412331 h 474097"/>
              <a:gd name="connsiteX4" fmla="*/ 179792 w 241558"/>
              <a:gd name="connsiteY4" fmla="*/ 474097 h 474097"/>
              <a:gd name="connsiteX5" fmla="*/ 61766 w 241558"/>
              <a:gd name="connsiteY5" fmla="*/ 474097 h 474097"/>
              <a:gd name="connsiteX6" fmla="*/ 0 w 241558"/>
              <a:gd name="connsiteY6" fmla="*/ 412331 h 474097"/>
              <a:gd name="connsiteX7" fmla="*/ 0 w 241558"/>
              <a:gd name="connsiteY7" fmla="*/ 61766 h 474097"/>
              <a:gd name="connsiteX8" fmla="*/ 61766 w 241558"/>
              <a:gd name="connsiteY8" fmla="*/ 0 h 474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558" h="474097">
                <a:moveTo>
                  <a:pt x="61766" y="0"/>
                </a:moveTo>
                <a:lnTo>
                  <a:pt x="179792" y="0"/>
                </a:lnTo>
                <a:cubicBezTo>
                  <a:pt x="213904" y="0"/>
                  <a:pt x="241558" y="27654"/>
                  <a:pt x="241558" y="61766"/>
                </a:cubicBezTo>
                <a:lnTo>
                  <a:pt x="241558" y="412331"/>
                </a:lnTo>
                <a:cubicBezTo>
                  <a:pt x="241558" y="446443"/>
                  <a:pt x="213904" y="474097"/>
                  <a:pt x="179792" y="474097"/>
                </a:cubicBezTo>
                <a:lnTo>
                  <a:pt x="61766" y="474097"/>
                </a:lnTo>
                <a:cubicBezTo>
                  <a:pt x="27654" y="474097"/>
                  <a:pt x="0" y="446443"/>
                  <a:pt x="0" y="412331"/>
                </a:cubicBezTo>
                <a:lnTo>
                  <a:pt x="0" y="61766"/>
                </a:lnTo>
                <a:cubicBezTo>
                  <a:pt x="0" y="27654"/>
                  <a:pt x="27654" y="0"/>
                  <a:pt x="61766" y="0"/>
                </a:cubicBezTo>
                <a:close/>
              </a:path>
            </a:pathLst>
          </a:custGeom>
        </p:spPr>
      </p:pic>
      <p:sp>
        <p:nvSpPr>
          <p:cNvPr id="189" name="Rounded Rectangle 188"/>
          <p:cNvSpPr/>
          <p:nvPr/>
        </p:nvSpPr>
        <p:spPr>
          <a:xfrm>
            <a:off x="6733618" y="2670309"/>
            <a:ext cx="169068" cy="173870"/>
          </a:xfrm>
          <a:prstGeom prst="roundRect">
            <a:avLst>
              <a:gd name="adj" fmla="val 50000"/>
            </a:avLst>
          </a:prstGeom>
          <a:solidFill>
            <a:srgbClr val="00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90" name="Rounded Rectangle 189"/>
          <p:cNvSpPr/>
          <p:nvPr/>
        </p:nvSpPr>
        <p:spPr>
          <a:xfrm>
            <a:off x="6657418" y="3272289"/>
            <a:ext cx="169068" cy="173870"/>
          </a:xfrm>
          <a:prstGeom prst="roundRect">
            <a:avLst>
              <a:gd name="adj" fmla="val 50000"/>
            </a:avLst>
          </a:prstGeom>
          <a:solidFill>
            <a:srgbClr val="00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91" name="Rounded Rectangle 190"/>
          <p:cNvSpPr/>
          <p:nvPr/>
        </p:nvSpPr>
        <p:spPr>
          <a:xfrm>
            <a:off x="5720158" y="2799849"/>
            <a:ext cx="169068" cy="173870"/>
          </a:xfrm>
          <a:prstGeom prst="roundRect">
            <a:avLst>
              <a:gd name="adj" fmla="val 50000"/>
            </a:avLst>
          </a:prstGeom>
          <a:solidFill>
            <a:srgbClr val="00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92" name="Rounded Rectangle 191"/>
          <p:cNvSpPr/>
          <p:nvPr/>
        </p:nvSpPr>
        <p:spPr>
          <a:xfrm>
            <a:off x="5514418" y="4575309"/>
            <a:ext cx="169068" cy="173870"/>
          </a:xfrm>
          <a:prstGeom prst="roundRect">
            <a:avLst>
              <a:gd name="adj" fmla="val 50000"/>
            </a:avLst>
          </a:prstGeom>
          <a:solidFill>
            <a:srgbClr val="00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93" name="Rounded Rectangle 192"/>
          <p:cNvSpPr/>
          <p:nvPr/>
        </p:nvSpPr>
        <p:spPr>
          <a:xfrm>
            <a:off x="7388938" y="5253489"/>
            <a:ext cx="169068" cy="173870"/>
          </a:xfrm>
          <a:prstGeom prst="roundRect">
            <a:avLst>
              <a:gd name="adj" fmla="val 50000"/>
            </a:avLst>
          </a:prstGeom>
          <a:solidFill>
            <a:srgbClr val="00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94" name="Rounded Rectangle 193"/>
          <p:cNvSpPr/>
          <p:nvPr/>
        </p:nvSpPr>
        <p:spPr>
          <a:xfrm>
            <a:off x="7381318" y="1641609"/>
            <a:ext cx="169068" cy="173870"/>
          </a:xfrm>
          <a:prstGeom prst="roundRect">
            <a:avLst>
              <a:gd name="adj" fmla="val 50000"/>
            </a:avLst>
          </a:prstGeom>
          <a:solidFill>
            <a:srgbClr val="00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28" name="Rectangle 127"/>
          <p:cNvSpPr/>
          <p:nvPr/>
        </p:nvSpPr>
        <p:spPr>
          <a:xfrm>
            <a:off x="5154578" y="1013024"/>
            <a:ext cx="2937084" cy="1493594"/>
          </a:xfrm>
          <a:prstGeom prst="rect">
            <a:avLst/>
          </a:prstGeom>
          <a:solidFill>
            <a:srgbClr val="9510E4">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1" name="TextBox 130"/>
          <p:cNvSpPr txBox="1"/>
          <p:nvPr/>
        </p:nvSpPr>
        <p:spPr>
          <a:xfrm>
            <a:off x="5154578" y="926470"/>
            <a:ext cx="1981633" cy="1569660"/>
          </a:xfrm>
          <a:prstGeom prst="rect">
            <a:avLst/>
          </a:prstGeom>
          <a:noFill/>
        </p:spPr>
        <p:txBody>
          <a:bodyPr wrap="none" rtlCol="0">
            <a:spAutoFit/>
          </a:bodyPr>
          <a:lstStyle/>
          <a:p>
            <a:pPr>
              <a:lnSpc>
                <a:spcPct val="200000"/>
              </a:lnSpc>
            </a:pPr>
            <a:r>
              <a:rPr lang="en-US" sz="1200" b="1" dirty="0">
                <a:solidFill>
                  <a:srgbClr val="506445"/>
                </a:solidFill>
                <a:latin typeface="Lato" panose="020F0502020204030203" pitchFamily="34" charset="0"/>
              </a:rPr>
              <a:t>Current Charging Stations</a:t>
            </a:r>
          </a:p>
          <a:p>
            <a:pPr>
              <a:lnSpc>
                <a:spcPct val="200000"/>
              </a:lnSpc>
            </a:pPr>
            <a:r>
              <a:rPr lang="en-US" sz="1200" b="1" dirty="0">
                <a:solidFill>
                  <a:srgbClr val="506445"/>
                </a:solidFill>
                <a:latin typeface="Lato" panose="020F0502020204030203" pitchFamily="34" charset="0"/>
              </a:rPr>
              <a:t>Future Charging Stations</a:t>
            </a:r>
          </a:p>
          <a:p>
            <a:pPr>
              <a:lnSpc>
                <a:spcPct val="200000"/>
              </a:lnSpc>
            </a:pPr>
            <a:r>
              <a:rPr lang="en-US" sz="1200" b="1" dirty="0">
                <a:solidFill>
                  <a:srgbClr val="506445"/>
                </a:solidFill>
                <a:latin typeface="Lato" panose="020F0502020204030203" pitchFamily="34" charset="0"/>
              </a:rPr>
              <a:t>Dedicated Bike Stations</a:t>
            </a:r>
          </a:p>
          <a:p>
            <a:pPr>
              <a:lnSpc>
                <a:spcPct val="200000"/>
              </a:lnSpc>
            </a:pPr>
            <a:r>
              <a:rPr lang="en-US" sz="1200" b="1" dirty="0">
                <a:solidFill>
                  <a:srgbClr val="506445"/>
                </a:solidFill>
                <a:latin typeface="Lato" panose="020F0502020204030203" pitchFamily="34" charset="0"/>
              </a:rPr>
              <a:t>Bike Lane Infrastructure</a:t>
            </a:r>
            <a:endParaRPr lang="en-AU" sz="1200" b="1" dirty="0">
              <a:solidFill>
                <a:srgbClr val="506445"/>
              </a:solidFill>
              <a:latin typeface="Lato" panose="020F0502020204030203" pitchFamily="34" charset="0"/>
            </a:endParaRPr>
          </a:p>
        </p:txBody>
      </p:sp>
      <p:sp>
        <p:nvSpPr>
          <p:cNvPr id="181" name="Rounded Rectangle 180"/>
          <p:cNvSpPr/>
          <p:nvPr/>
        </p:nvSpPr>
        <p:spPr>
          <a:xfrm>
            <a:off x="7511879" y="1122989"/>
            <a:ext cx="299513" cy="143695"/>
          </a:xfrm>
          <a:prstGeom prst="roundRect">
            <a:avLst>
              <a:gd name="adj" fmla="val 50000"/>
            </a:avLst>
          </a:prstGeom>
          <a:solidFill>
            <a:srgbClr val="F4E1FF"/>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182" name="Rounded Rectangle 181"/>
          <p:cNvSpPr/>
          <p:nvPr/>
        </p:nvSpPr>
        <p:spPr>
          <a:xfrm>
            <a:off x="7653631" y="1107901"/>
            <a:ext cx="169068" cy="173870"/>
          </a:xfrm>
          <a:prstGeom prst="roundRect">
            <a:avLst>
              <a:gd name="adj" fmla="val 50000"/>
            </a:avLst>
          </a:prstGeom>
          <a:solidFill>
            <a:srgbClr val="00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83" name="Rounded Rectangle 182"/>
          <p:cNvSpPr/>
          <p:nvPr/>
        </p:nvSpPr>
        <p:spPr>
          <a:xfrm>
            <a:off x="7511879" y="1481129"/>
            <a:ext cx="299513" cy="143695"/>
          </a:xfrm>
          <a:prstGeom prst="roundRect">
            <a:avLst>
              <a:gd name="adj" fmla="val 50000"/>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184" name="Rounded Rectangle 183"/>
          <p:cNvSpPr/>
          <p:nvPr/>
        </p:nvSpPr>
        <p:spPr>
          <a:xfrm>
            <a:off x="7501231" y="1466041"/>
            <a:ext cx="169068" cy="173870"/>
          </a:xfrm>
          <a:prstGeom prst="roundRect">
            <a:avLst>
              <a:gd name="adj" fmla="val 50000"/>
            </a:avLst>
          </a:prstGeom>
          <a:solidFill>
            <a:srgbClr val="00FF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85" name="Rounded Rectangle 184"/>
          <p:cNvSpPr/>
          <p:nvPr/>
        </p:nvSpPr>
        <p:spPr>
          <a:xfrm>
            <a:off x="7511879" y="2212649"/>
            <a:ext cx="299513" cy="143695"/>
          </a:xfrm>
          <a:prstGeom prst="roundRect">
            <a:avLst>
              <a:gd name="adj" fmla="val 50000"/>
            </a:avLst>
          </a:prstGeom>
          <a:solidFill>
            <a:srgbClr val="F4E1FF"/>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186" name="Rounded Rectangle 185"/>
          <p:cNvSpPr/>
          <p:nvPr/>
        </p:nvSpPr>
        <p:spPr>
          <a:xfrm>
            <a:off x="7511879" y="1816409"/>
            <a:ext cx="299513" cy="143695"/>
          </a:xfrm>
          <a:prstGeom prst="roundRect">
            <a:avLst>
              <a:gd name="adj" fmla="val 50000"/>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187" name="Rounded Rectangle 186"/>
          <p:cNvSpPr/>
          <p:nvPr/>
        </p:nvSpPr>
        <p:spPr>
          <a:xfrm>
            <a:off x="7493281" y="1801321"/>
            <a:ext cx="169068" cy="173870"/>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t>🔌</a:t>
            </a:r>
            <a:endParaRPr lang="en-AU" sz="1200" dirty="0">
              <a:solidFill>
                <a:srgbClr val="506445"/>
              </a:solidFill>
              <a:latin typeface="Lato" panose="020F0502020204030203" pitchFamily="34" charset="0"/>
            </a:endParaRPr>
          </a:p>
        </p:txBody>
      </p:sp>
      <p:sp>
        <p:nvSpPr>
          <p:cNvPr id="188" name="Rounded Rectangle 187"/>
          <p:cNvSpPr/>
          <p:nvPr/>
        </p:nvSpPr>
        <p:spPr>
          <a:xfrm>
            <a:off x="7643361" y="2197561"/>
            <a:ext cx="169068" cy="173870"/>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1200" dirty="0">
              <a:solidFill>
                <a:srgbClr val="00B050"/>
              </a:solidFill>
              <a:latin typeface="Lato" panose="020F0502020204030203" pitchFamily="34" charset="0"/>
            </a:endParaRPr>
          </a:p>
        </p:txBody>
      </p:sp>
    </p:spTree>
    <p:extLst>
      <p:ext uri="{BB962C8B-B14F-4D97-AF65-F5344CB8AC3E}">
        <p14:creationId xmlns:p14="http://schemas.microsoft.com/office/powerpoint/2010/main" val="67447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rot="16200000">
            <a:off x="-3045810" y="3044278"/>
            <a:ext cx="6858000" cy="769441"/>
          </a:xfrm>
          <a:prstGeom prst="rect">
            <a:avLst/>
          </a:prstGeom>
          <a:noFill/>
        </p:spPr>
        <p:txBody>
          <a:bodyPr wrap="square" rtlCol="0">
            <a:spAutoFit/>
          </a:bodyPr>
          <a:lstStyle/>
          <a:p>
            <a:r>
              <a:rPr lang="en-US" sz="4400" b="1" dirty="0"/>
              <a:t>Explore Info</a:t>
            </a:r>
            <a:endParaRPr lang="en-AU" sz="4400" b="1" dirty="0"/>
          </a:p>
        </p:txBody>
      </p:sp>
      <p:grpSp>
        <p:nvGrpSpPr>
          <p:cNvPr id="17" name="Group 16">
            <a:extLst>
              <a:ext uri="{FF2B5EF4-FFF2-40B4-BE49-F238E27FC236}">
                <a16:creationId xmlns:a16="http://schemas.microsoft.com/office/drawing/2014/main" xmlns="" id="{D5D2D7C2-2D52-D3E1-FBC4-7748267989AB}"/>
              </a:ext>
            </a:extLst>
          </p:cNvPr>
          <p:cNvGrpSpPr/>
          <p:nvPr/>
        </p:nvGrpSpPr>
        <p:grpSpPr>
          <a:xfrm>
            <a:off x="1767587" y="0"/>
            <a:ext cx="3374571" cy="6858000"/>
            <a:chOff x="1767587" y="0"/>
            <a:chExt cx="3374571" cy="6858000"/>
          </a:xfrm>
        </p:grpSpPr>
        <p:pic>
          <p:nvPicPr>
            <p:cNvPr id="16" name="Picture 15"/>
            <p:cNvPicPr>
              <a:picLocks noChangeAspect="1"/>
            </p:cNvPicPr>
            <p:nvPr/>
          </p:nvPicPr>
          <p:blipFill>
            <a:blip r:embed="rId2"/>
            <a:stretch>
              <a:fillRect/>
            </a:stretch>
          </p:blipFill>
          <p:spPr>
            <a:xfrm>
              <a:off x="1985435" y="1031000"/>
              <a:ext cx="2942999" cy="4535323"/>
            </a:xfrm>
            <a:prstGeom prst="rect">
              <a:avLst/>
            </a:prstGeom>
          </p:spPr>
        </p:pic>
        <p:grpSp>
          <p:nvGrpSpPr>
            <p:cNvPr id="2" name="Group 1"/>
            <p:cNvGrpSpPr/>
            <p:nvPr/>
          </p:nvGrpSpPr>
          <p:grpSpPr>
            <a:xfrm>
              <a:off x="1767587" y="0"/>
              <a:ext cx="3374571" cy="6858000"/>
              <a:chOff x="4950097" y="0"/>
              <a:chExt cx="3374571" cy="6858000"/>
            </a:xfrm>
          </p:grpSpPr>
          <p:grpSp>
            <p:nvGrpSpPr>
              <p:cNvPr id="3" name="Group 2"/>
              <p:cNvGrpSpPr/>
              <p:nvPr/>
            </p:nvGrpSpPr>
            <p:grpSpPr>
              <a:xfrm>
                <a:off x="4950097" y="0"/>
                <a:ext cx="3374571" cy="6858000"/>
                <a:chOff x="6333672" y="0"/>
                <a:chExt cx="3374571" cy="685800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10" name="Freeform 9"/>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 name="TextBox 3"/>
              <p:cNvSpPr txBox="1"/>
              <p:nvPr/>
            </p:nvSpPr>
            <p:spPr>
              <a:xfrm>
                <a:off x="53218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5" name="TextBox 4"/>
              <p:cNvSpPr txBox="1"/>
              <p:nvPr/>
            </p:nvSpPr>
            <p:spPr>
              <a:xfrm>
                <a:off x="6701079" y="5849717"/>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Explore</a:t>
                </a:r>
              </a:p>
            </p:txBody>
          </p:sp>
          <p:sp>
            <p:nvSpPr>
              <p:cNvPr id="6" name="TextBox 5"/>
              <p:cNvSpPr txBox="1"/>
              <p:nvPr/>
            </p:nvSpPr>
            <p:spPr>
              <a:xfrm>
                <a:off x="73792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7" name="Oval 6"/>
              <p:cNvSpPr/>
              <p:nvPr/>
            </p:nvSpPr>
            <p:spPr>
              <a:xfrm>
                <a:off x="6194444" y="586394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8" name="TextBox 7"/>
              <p:cNvSpPr txBox="1"/>
              <p:nvPr/>
            </p:nvSpPr>
            <p:spPr>
              <a:xfrm>
                <a:off x="6000039" y="584864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sp>
          <p:nvSpPr>
            <p:cNvPr id="12" name="Rectangle 11"/>
            <p:cNvSpPr/>
            <p:nvPr/>
          </p:nvSpPr>
          <p:spPr>
            <a:xfrm>
              <a:off x="1985436" y="4730819"/>
              <a:ext cx="2927759" cy="1015663"/>
            </a:xfrm>
            <a:prstGeom prst="rect">
              <a:avLst/>
            </a:prstGeom>
            <a:solidFill>
              <a:srgbClr val="FFFAFF"/>
            </a:solidFill>
          </p:spPr>
          <p:txBody>
            <a:bodyPr wrap="square">
              <a:spAutoFit/>
            </a:bodyPr>
            <a:lstStyle/>
            <a:p>
              <a:pPr algn="ctr">
                <a:lnSpc>
                  <a:spcPct val="150000"/>
                </a:lnSpc>
              </a:pPr>
              <a:r>
                <a:rPr lang="en-US" sz="1000" b="1" u="sng" dirty="0">
                  <a:solidFill>
                    <a:srgbClr val="9510E4"/>
                  </a:solidFill>
                  <a:latin typeface="Lato" panose="020F0502020204030203" pitchFamily="34" charset="0"/>
                </a:rPr>
                <a:t>Maps</a:t>
              </a:r>
            </a:p>
            <a:p>
              <a:pPr algn="ctr">
                <a:lnSpc>
                  <a:spcPct val="150000"/>
                </a:lnSpc>
              </a:pPr>
              <a:r>
                <a:rPr lang="en-US" sz="1000" b="1" dirty="0">
                  <a:solidFill>
                    <a:srgbClr val="506445"/>
                  </a:solidFill>
                  <a:latin typeface="Lato" panose="020F0502020204030203" pitchFamily="34" charset="0"/>
                </a:rPr>
                <a:t>Info</a:t>
              </a:r>
            </a:p>
            <a:p>
              <a:pPr algn="ctr">
                <a:lnSpc>
                  <a:spcPct val="150000"/>
                </a:lnSpc>
              </a:pPr>
              <a:r>
                <a:rPr lang="en-US" sz="1000" b="1" u="sng" dirty="0">
                  <a:solidFill>
                    <a:srgbClr val="9510E4"/>
                  </a:solidFill>
                  <a:latin typeface="Lato" panose="020F0502020204030203" pitchFamily="34" charset="0"/>
                </a:rPr>
                <a:t>Community Update</a:t>
              </a:r>
              <a:endParaRPr lang="en-US" sz="1000" b="1" dirty="0">
                <a:solidFill>
                  <a:srgbClr val="506445"/>
                </a:solidFill>
                <a:latin typeface="Lato" panose="020F0502020204030203" pitchFamily="34" charset="0"/>
              </a:endParaRPr>
            </a:p>
            <a:p>
              <a:pPr algn="ctr">
                <a:lnSpc>
                  <a:spcPct val="150000"/>
                </a:lnSpc>
              </a:pPr>
              <a:r>
                <a:rPr lang="en-US" sz="1000" b="1" u="sng" dirty="0">
                  <a:solidFill>
                    <a:srgbClr val="9510E4"/>
                  </a:solidFill>
                  <a:latin typeface="Lato" panose="020F0502020204030203" pitchFamily="34" charset="0"/>
                </a:rPr>
                <a:t>Ask AI</a:t>
              </a:r>
              <a:r>
                <a:rPr lang="en-US" sz="1000" b="1" dirty="0">
                  <a:solidFill>
                    <a:srgbClr val="9510E4"/>
                  </a:solidFill>
                  <a:latin typeface="Lato" panose="020F0502020204030203" pitchFamily="34" charset="0"/>
                </a:rPr>
                <a:t> </a:t>
              </a:r>
              <a:endParaRPr lang="en-AU" sz="1000" dirty="0"/>
            </a:p>
          </p:txBody>
        </p:sp>
        <p:sp>
          <p:nvSpPr>
            <p:cNvPr id="13" name="TextBox 12"/>
            <p:cNvSpPr txBox="1"/>
            <p:nvPr/>
          </p:nvSpPr>
          <p:spPr>
            <a:xfrm>
              <a:off x="2619136" y="563289"/>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85436" y="277320"/>
              <a:ext cx="778707" cy="778707"/>
            </a:xfrm>
            <a:prstGeom prst="rect">
              <a:avLst/>
            </a:prstGeom>
          </p:spPr>
        </p:pic>
      </p:grpSp>
    </p:spTree>
    <p:extLst>
      <p:ext uri="{BB962C8B-B14F-4D97-AF65-F5344CB8AC3E}">
        <p14:creationId xmlns:p14="http://schemas.microsoft.com/office/powerpoint/2010/main" val="4978351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rot="16200000">
            <a:off x="-3045810" y="3044278"/>
            <a:ext cx="6858000" cy="769441"/>
          </a:xfrm>
          <a:prstGeom prst="rect">
            <a:avLst/>
          </a:prstGeom>
          <a:noFill/>
        </p:spPr>
        <p:txBody>
          <a:bodyPr wrap="square" rtlCol="0">
            <a:spAutoFit/>
          </a:bodyPr>
          <a:lstStyle/>
          <a:p>
            <a:r>
              <a:rPr lang="en-US" sz="4400" b="1" dirty="0"/>
              <a:t>Explore Comm Updates</a:t>
            </a:r>
          </a:p>
        </p:txBody>
      </p:sp>
      <p:grpSp>
        <p:nvGrpSpPr>
          <p:cNvPr id="16" name="Group 15">
            <a:extLst>
              <a:ext uri="{FF2B5EF4-FFF2-40B4-BE49-F238E27FC236}">
                <a16:creationId xmlns:a16="http://schemas.microsoft.com/office/drawing/2014/main" xmlns="" id="{27C7E95D-439C-C2CA-7FFA-79E9B7D27412}"/>
              </a:ext>
            </a:extLst>
          </p:cNvPr>
          <p:cNvGrpSpPr/>
          <p:nvPr/>
        </p:nvGrpSpPr>
        <p:grpSpPr>
          <a:xfrm>
            <a:off x="1767587" y="0"/>
            <a:ext cx="3374571" cy="6858000"/>
            <a:chOff x="1767587" y="0"/>
            <a:chExt cx="3374571" cy="6858000"/>
          </a:xfrm>
        </p:grpSpPr>
        <p:pic>
          <p:nvPicPr>
            <p:cNvPr id="17" name="Picture 16"/>
            <p:cNvPicPr>
              <a:picLocks noChangeAspect="1"/>
            </p:cNvPicPr>
            <p:nvPr/>
          </p:nvPicPr>
          <p:blipFill>
            <a:blip r:embed="rId2"/>
            <a:stretch>
              <a:fillRect/>
            </a:stretch>
          </p:blipFill>
          <p:spPr>
            <a:xfrm>
              <a:off x="1910615" y="1452354"/>
              <a:ext cx="3155279" cy="1883152"/>
            </a:xfrm>
            <a:prstGeom prst="rect">
              <a:avLst/>
            </a:prstGeom>
          </p:spPr>
        </p:pic>
        <p:grpSp>
          <p:nvGrpSpPr>
            <p:cNvPr id="2" name="Group 1"/>
            <p:cNvGrpSpPr/>
            <p:nvPr/>
          </p:nvGrpSpPr>
          <p:grpSpPr>
            <a:xfrm>
              <a:off x="1767587" y="0"/>
              <a:ext cx="3374571" cy="6858000"/>
              <a:chOff x="4950097" y="0"/>
              <a:chExt cx="3374571" cy="6858000"/>
            </a:xfrm>
          </p:grpSpPr>
          <p:grpSp>
            <p:nvGrpSpPr>
              <p:cNvPr id="3" name="Group 2"/>
              <p:cNvGrpSpPr/>
              <p:nvPr/>
            </p:nvGrpSpPr>
            <p:grpSpPr>
              <a:xfrm>
                <a:off x="4950097" y="0"/>
                <a:ext cx="3374571" cy="6858000"/>
                <a:chOff x="6333672" y="0"/>
                <a:chExt cx="3374571" cy="685800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10" name="Freeform 9"/>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 name="TextBox 3"/>
              <p:cNvSpPr txBox="1"/>
              <p:nvPr/>
            </p:nvSpPr>
            <p:spPr>
              <a:xfrm>
                <a:off x="53218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5" name="TextBox 4"/>
              <p:cNvSpPr txBox="1"/>
              <p:nvPr/>
            </p:nvSpPr>
            <p:spPr>
              <a:xfrm>
                <a:off x="6701079" y="5849717"/>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Explore</a:t>
                </a:r>
              </a:p>
            </p:txBody>
          </p:sp>
          <p:sp>
            <p:nvSpPr>
              <p:cNvPr id="6" name="TextBox 5"/>
              <p:cNvSpPr txBox="1"/>
              <p:nvPr/>
            </p:nvSpPr>
            <p:spPr>
              <a:xfrm>
                <a:off x="73792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7" name="Oval 6"/>
              <p:cNvSpPr/>
              <p:nvPr/>
            </p:nvSpPr>
            <p:spPr>
              <a:xfrm>
                <a:off x="6194444" y="586394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8" name="TextBox 7"/>
              <p:cNvSpPr txBox="1"/>
              <p:nvPr/>
            </p:nvSpPr>
            <p:spPr>
              <a:xfrm>
                <a:off x="6000039" y="584864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sp>
          <p:nvSpPr>
            <p:cNvPr id="12" name="Rectangle 11"/>
            <p:cNvSpPr/>
            <p:nvPr/>
          </p:nvSpPr>
          <p:spPr>
            <a:xfrm>
              <a:off x="1985436" y="4738439"/>
              <a:ext cx="2927759" cy="1015663"/>
            </a:xfrm>
            <a:prstGeom prst="rect">
              <a:avLst/>
            </a:prstGeom>
            <a:solidFill>
              <a:srgbClr val="FFFAFF"/>
            </a:solidFill>
          </p:spPr>
          <p:txBody>
            <a:bodyPr wrap="square">
              <a:spAutoFit/>
            </a:bodyPr>
            <a:lstStyle/>
            <a:p>
              <a:pPr algn="ctr">
                <a:lnSpc>
                  <a:spcPct val="150000"/>
                </a:lnSpc>
              </a:pPr>
              <a:r>
                <a:rPr lang="en-US" sz="1000" b="1" u="sng" dirty="0">
                  <a:solidFill>
                    <a:srgbClr val="9510E4"/>
                  </a:solidFill>
                  <a:latin typeface="Lato" panose="020F0502020204030203" pitchFamily="34" charset="0"/>
                </a:rPr>
                <a:t>Maps</a:t>
              </a:r>
            </a:p>
            <a:p>
              <a:pPr algn="ctr">
                <a:lnSpc>
                  <a:spcPct val="150000"/>
                </a:lnSpc>
              </a:pPr>
              <a:r>
                <a:rPr lang="en-US" sz="1000" b="1" u="sng" dirty="0">
                  <a:solidFill>
                    <a:srgbClr val="9510E4"/>
                  </a:solidFill>
                  <a:latin typeface="Lato" panose="020F0502020204030203" pitchFamily="34" charset="0"/>
                </a:rPr>
                <a:t>Info</a:t>
              </a:r>
            </a:p>
            <a:p>
              <a:pPr algn="ctr">
                <a:lnSpc>
                  <a:spcPct val="150000"/>
                </a:lnSpc>
              </a:pPr>
              <a:r>
                <a:rPr lang="en-US" sz="1000" b="1" dirty="0">
                  <a:solidFill>
                    <a:srgbClr val="506445"/>
                  </a:solidFill>
                  <a:latin typeface="Lato" panose="020F0502020204030203" pitchFamily="34" charset="0"/>
                </a:rPr>
                <a:t>Community Update</a:t>
              </a:r>
            </a:p>
            <a:p>
              <a:pPr algn="ctr">
                <a:lnSpc>
                  <a:spcPct val="150000"/>
                </a:lnSpc>
              </a:pPr>
              <a:r>
                <a:rPr lang="en-US" sz="1000" b="1" u="sng" dirty="0">
                  <a:solidFill>
                    <a:srgbClr val="9510E4"/>
                  </a:solidFill>
                  <a:latin typeface="Lato" panose="020F0502020204030203" pitchFamily="34" charset="0"/>
                </a:rPr>
                <a:t>Ask AI </a:t>
              </a:r>
              <a:endParaRPr lang="en-AU" sz="1000" u="sng" dirty="0">
                <a:solidFill>
                  <a:srgbClr val="9510E4"/>
                </a:solidFill>
              </a:endParaRPr>
            </a:p>
          </p:txBody>
        </p:sp>
        <p:sp>
          <p:nvSpPr>
            <p:cNvPr id="13" name="TextBox 12"/>
            <p:cNvSpPr txBox="1"/>
            <p:nvPr/>
          </p:nvSpPr>
          <p:spPr>
            <a:xfrm>
              <a:off x="2619136" y="563289"/>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85436" y="277320"/>
              <a:ext cx="778707" cy="778707"/>
            </a:xfrm>
            <a:prstGeom prst="rect">
              <a:avLst/>
            </a:prstGeom>
          </p:spPr>
        </p:pic>
        <p:sp>
          <p:nvSpPr>
            <p:cNvPr id="15" name="TextBox 14"/>
            <p:cNvSpPr txBox="1"/>
            <p:nvPr/>
          </p:nvSpPr>
          <p:spPr>
            <a:xfrm>
              <a:off x="2085969" y="930865"/>
              <a:ext cx="2813829" cy="461665"/>
            </a:xfrm>
            <a:prstGeom prst="rect">
              <a:avLst/>
            </a:prstGeom>
            <a:noFill/>
          </p:spPr>
          <p:txBody>
            <a:bodyPr wrap="square" rtlCol="0">
              <a:spAutoFit/>
            </a:bodyPr>
            <a:lstStyle/>
            <a:p>
              <a:pPr>
                <a:lnSpc>
                  <a:spcPct val="150000"/>
                </a:lnSpc>
              </a:pPr>
              <a:r>
                <a:rPr lang="en-US" sz="1600" b="1" dirty="0" smtClean="0">
                  <a:solidFill>
                    <a:schemeClr val="tx1">
                      <a:lumMod val="65000"/>
                      <a:lumOff val="35000"/>
                    </a:schemeClr>
                  </a:solidFill>
                  <a:latin typeface="Comfortaa" pitchFamily="2" charset="0"/>
                </a:rPr>
                <a:t>Community </a:t>
              </a:r>
              <a:r>
                <a:rPr lang="en-US" sz="1600" b="1" dirty="0">
                  <a:solidFill>
                    <a:schemeClr val="tx1">
                      <a:lumMod val="65000"/>
                      <a:lumOff val="35000"/>
                    </a:schemeClr>
                  </a:solidFill>
                  <a:latin typeface="Comfortaa" pitchFamily="2" charset="0"/>
                </a:rPr>
                <a:t>Updates</a:t>
              </a:r>
            </a:p>
          </p:txBody>
        </p:sp>
      </p:grpSp>
    </p:spTree>
    <p:extLst>
      <p:ext uri="{BB962C8B-B14F-4D97-AF65-F5344CB8AC3E}">
        <p14:creationId xmlns:p14="http://schemas.microsoft.com/office/powerpoint/2010/main" val="1200041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rot="16200000">
            <a:off x="-3045810" y="3044278"/>
            <a:ext cx="6858000" cy="769441"/>
          </a:xfrm>
          <a:prstGeom prst="rect">
            <a:avLst/>
          </a:prstGeom>
          <a:noFill/>
        </p:spPr>
        <p:txBody>
          <a:bodyPr wrap="square" rtlCol="0">
            <a:spAutoFit/>
          </a:bodyPr>
          <a:lstStyle/>
          <a:p>
            <a:r>
              <a:rPr lang="en-US" sz="4400" b="1" dirty="0"/>
              <a:t>Explore Ask AI</a:t>
            </a:r>
            <a:endParaRPr lang="en-AU" sz="4400" b="1" dirty="0"/>
          </a:p>
        </p:txBody>
      </p:sp>
      <p:grpSp>
        <p:nvGrpSpPr>
          <p:cNvPr id="17" name="Group 16">
            <a:extLst>
              <a:ext uri="{FF2B5EF4-FFF2-40B4-BE49-F238E27FC236}">
                <a16:creationId xmlns:a16="http://schemas.microsoft.com/office/drawing/2014/main" xmlns="" id="{87BA835A-29AA-6FB0-5E30-8BAB0BCE292F}"/>
              </a:ext>
            </a:extLst>
          </p:cNvPr>
          <p:cNvGrpSpPr/>
          <p:nvPr/>
        </p:nvGrpSpPr>
        <p:grpSpPr>
          <a:xfrm>
            <a:off x="1767587" y="0"/>
            <a:ext cx="3374571" cy="6858000"/>
            <a:chOff x="1767587" y="0"/>
            <a:chExt cx="3374571" cy="6858000"/>
          </a:xfrm>
        </p:grpSpPr>
        <p:pic>
          <p:nvPicPr>
            <p:cNvPr id="16" name="Picture 15"/>
            <p:cNvPicPr>
              <a:picLocks noChangeAspect="1"/>
            </p:cNvPicPr>
            <p:nvPr/>
          </p:nvPicPr>
          <p:blipFill>
            <a:blip r:embed="rId2"/>
            <a:stretch>
              <a:fillRect/>
            </a:stretch>
          </p:blipFill>
          <p:spPr>
            <a:xfrm>
              <a:off x="1985436" y="1054534"/>
              <a:ext cx="3003930" cy="2403686"/>
            </a:xfrm>
            <a:prstGeom prst="rect">
              <a:avLst/>
            </a:prstGeom>
          </p:spPr>
        </p:pic>
        <p:grpSp>
          <p:nvGrpSpPr>
            <p:cNvPr id="2" name="Group 1"/>
            <p:cNvGrpSpPr/>
            <p:nvPr/>
          </p:nvGrpSpPr>
          <p:grpSpPr>
            <a:xfrm>
              <a:off x="1767587" y="0"/>
              <a:ext cx="3374571" cy="6858000"/>
              <a:chOff x="4950097" y="0"/>
              <a:chExt cx="3374571" cy="6858000"/>
            </a:xfrm>
          </p:grpSpPr>
          <p:grpSp>
            <p:nvGrpSpPr>
              <p:cNvPr id="3" name="Group 2"/>
              <p:cNvGrpSpPr/>
              <p:nvPr/>
            </p:nvGrpSpPr>
            <p:grpSpPr>
              <a:xfrm>
                <a:off x="4950097" y="0"/>
                <a:ext cx="3374571" cy="6858000"/>
                <a:chOff x="6333672" y="0"/>
                <a:chExt cx="3374571" cy="685800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10" name="Freeform 9"/>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 name="TextBox 3"/>
              <p:cNvSpPr txBox="1"/>
              <p:nvPr/>
            </p:nvSpPr>
            <p:spPr>
              <a:xfrm>
                <a:off x="53218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5" name="TextBox 4"/>
              <p:cNvSpPr txBox="1"/>
              <p:nvPr/>
            </p:nvSpPr>
            <p:spPr>
              <a:xfrm>
                <a:off x="6701079" y="5849717"/>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Explore</a:t>
                </a:r>
              </a:p>
            </p:txBody>
          </p:sp>
          <p:sp>
            <p:nvSpPr>
              <p:cNvPr id="6" name="TextBox 5"/>
              <p:cNvSpPr txBox="1"/>
              <p:nvPr/>
            </p:nvSpPr>
            <p:spPr>
              <a:xfrm>
                <a:off x="73792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7" name="Oval 6"/>
              <p:cNvSpPr/>
              <p:nvPr/>
            </p:nvSpPr>
            <p:spPr>
              <a:xfrm>
                <a:off x="6194444" y="586394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8" name="TextBox 7"/>
              <p:cNvSpPr txBox="1"/>
              <p:nvPr/>
            </p:nvSpPr>
            <p:spPr>
              <a:xfrm>
                <a:off x="6000039" y="584864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sp>
          <p:nvSpPr>
            <p:cNvPr id="12" name="Rectangle 11"/>
            <p:cNvSpPr/>
            <p:nvPr/>
          </p:nvSpPr>
          <p:spPr>
            <a:xfrm>
              <a:off x="1985436" y="4730819"/>
              <a:ext cx="2927759" cy="1015663"/>
            </a:xfrm>
            <a:prstGeom prst="rect">
              <a:avLst/>
            </a:prstGeom>
            <a:solidFill>
              <a:srgbClr val="FFFAFF"/>
            </a:solidFill>
          </p:spPr>
          <p:txBody>
            <a:bodyPr wrap="square">
              <a:spAutoFit/>
            </a:bodyPr>
            <a:lstStyle/>
            <a:p>
              <a:pPr algn="ctr">
                <a:lnSpc>
                  <a:spcPct val="150000"/>
                </a:lnSpc>
              </a:pPr>
              <a:r>
                <a:rPr lang="en-US" sz="1000" b="1" u="sng" dirty="0">
                  <a:solidFill>
                    <a:srgbClr val="9510E4"/>
                  </a:solidFill>
                  <a:latin typeface="Lato" panose="020F0502020204030203" pitchFamily="34" charset="0"/>
                </a:rPr>
                <a:t>Maps</a:t>
              </a:r>
            </a:p>
            <a:p>
              <a:pPr algn="ctr">
                <a:lnSpc>
                  <a:spcPct val="150000"/>
                </a:lnSpc>
              </a:pPr>
              <a:r>
                <a:rPr lang="en-US" sz="1000" b="1" u="sng" dirty="0">
                  <a:solidFill>
                    <a:srgbClr val="9510E4"/>
                  </a:solidFill>
                  <a:latin typeface="Lato" panose="020F0502020204030203" pitchFamily="34" charset="0"/>
                </a:rPr>
                <a:t>Info</a:t>
              </a:r>
            </a:p>
            <a:p>
              <a:pPr algn="ctr">
                <a:lnSpc>
                  <a:spcPct val="150000"/>
                </a:lnSpc>
              </a:pPr>
              <a:r>
                <a:rPr lang="en-US" sz="1000" b="1" u="sng" dirty="0">
                  <a:solidFill>
                    <a:srgbClr val="9510E4"/>
                  </a:solidFill>
                  <a:latin typeface="Lato" panose="020F0502020204030203" pitchFamily="34" charset="0"/>
                </a:rPr>
                <a:t>Community Update</a:t>
              </a:r>
            </a:p>
            <a:p>
              <a:pPr algn="ctr">
                <a:lnSpc>
                  <a:spcPct val="150000"/>
                </a:lnSpc>
              </a:pPr>
              <a:r>
                <a:rPr lang="en-US" sz="1000" b="1" dirty="0">
                  <a:solidFill>
                    <a:srgbClr val="506445"/>
                  </a:solidFill>
                  <a:latin typeface="Lato" panose="020F0502020204030203" pitchFamily="34" charset="0"/>
                </a:rPr>
                <a:t>Ask AI</a:t>
              </a:r>
              <a:r>
                <a:rPr lang="en-US" sz="1000" b="1" dirty="0">
                  <a:solidFill>
                    <a:srgbClr val="9510E4"/>
                  </a:solidFill>
                  <a:latin typeface="Lato" panose="020F0502020204030203" pitchFamily="34" charset="0"/>
                </a:rPr>
                <a:t> </a:t>
              </a:r>
              <a:endParaRPr lang="en-AU" sz="1000" dirty="0"/>
            </a:p>
          </p:txBody>
        </p:sp>
        <p:sp>
          <p:nvSpPr>
            <p:cNvPr id="13" name="TextBox 12"/>
            <p:cNvSpPr txBox="1"/>
            <p:nvPr/>
          </p:nvSpPr>
          <p:spPr>
            <a:xfrm>
              <a:off x="2619136" y="563289"/>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85436" y="277320"/>
              <a:ext cx="778707" cy="778707"/>
            </a:xfrm>
            <a:prstGeom prst="rect">
              <a:avLst/>
            </a:prstGeom>
          </p:spPr>
        </p:pic>
      </p:grpSp>
    </p:spTree>
    <p:extLst>
      <p:ext uri="{BB962C8B-B14F-4D97-AF65-F5344CB8AC3E}">
        <p14:creationId xmlns:p14="http://schemas.microsoft.com/office/powerpoint/2010/main" val="1824671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rot="16200000">
            <a:off x="-3045810" y="3044278"/>
            <a:ext cx="6858000" cy="769441"/>
          </a:xfrm>
          <a:prstGeom prst="rect">
            <a:avLst/>
          </a:prstGeom>
          <a:noFill/>
        </p:spPr>
        <p:txBody>
          <a:bodyPr wrap="square" rtlCol="0">
            <a:spAutoFit/>
          </a:bodyPr>
          <a:lstStyle/>
          <a:p>
            <a:r>
              <a:rPr lang="en-US" sz="4400" b="1" dirty="0"/>
              <a:t>Profile</a:t>
            </a:r>
            <a:endParaRPr lang="en-AU" sz="4400" b="1" dirty="0"/>
          </a:p>
        </p:txBody>
      </p:sp>
      <p:grpSp>
        <p:nvGrpSpPr>
          <p:cNvPr id="2" name="Group 1">
            <a:extLst>
              <a:ext uri="{FF2B5EF4-FFF2-40B4-BE49-F238E27FC236}">
                <a16:creationId xmlns:a16="http://schemas.microsoft.com/office/drawing/2014/main" xmlns="" id="{BF571B88-1206-FDE7-271F-10233F7D3A3B}"/>
              </a:ext>
            </a:extLst>
          </p:cNvPr>
          <p:cNvGrpSpPr/>
          <p:nvPr/>
        </p:nvGrpSpPr>
        <p:grpSpPr>
          <a:xfrm>
            <a:off x="773439" y="0"/>
            <a:ext cx="3374571" cy="6858000"/>
            <a:chOff x="773439" y="0"/>
            <a:chExt cx="3374571" cy="6858000"/>
          </a:xfrm>
        </p:grpSpPr>
        <p:grpSp>
          <p:nvGrpSpPr>
            <p:cNvPr id="5" name="Group 4"/>
            <p:cNvGrpSpPr/>
            <p:nvPr/>
          </p:nvGrpSpPr>
          <p:grpSpPr>
            <a:xfrm>
              <a:off x="773439" y="0"/>
              <a:ext cx="3374571" cy="6858000"/>
              <a:chOff x="8817429" y="0"/>
              <a:chExt cx="3374571" cy="6858000"/>
            </a:xfrm>
          </p:grpSpPr>
          <p:grpSp>
            <p:nvGrpSpPr>
              <p:cNvPr id="6" name="Group 5"/>
              <p:cNvGrpSpPr/>
              <p:nvPr/>
            </p:nvGrpSpPr>
            <p:grpSpPr>
              <a:xfrm>
                <a:off x="8817429" y="0"/>
                <a:ext cx="3374571" cy="6858000"/>
                <a:chOff x="6333672" y="0"/>
                <a:chExt cx="3374571" cy="685800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13" name="Freeform 12"/>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7" name="TextBox 6"/>
              <p:cNvSpPr txBox="1"/>
              <p:nvPr/>
            </p:nvSpPr>
            <p:spPr>
              <a:xfrm>
                <a:off x="9242697" y="584492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8" name="TextBox 7"/>
              <p:cNvSpPr txBox="1"/>
              <p:nvPr/>
            </p:nvSpPr>
            <p:spPr>
              <a:xfrm>
                <a:off x="10621917" y="5845937"/>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Explore</a:t>
                </a:r>
              </a:p>
            </p:txBody>
          </p:sp>
          <p:sp>
            <p:nvSpPr>
              <p:cNvPr id="9" name="TextBox 8"/>
              <p:cNvSpPr txBox="1"/>
              <p:nvPr/>
            </p:nvSpPr>
            <p:spPr>
              <a:xfrm>
                <a:off x="11300097" y="5844921"/>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Profile</a:t>
                </a:r>
              </a:p>
            </p:txBody>
          </p:sp>
          <p:sp>
            <p:nvSpPr>
              <p:cNvPr id="10" name="Oval 9"/>
              <p:cNvSpPr/>
              <p:nvPr/>
            </p:nvSpPr>
            <p:spPr>
              <a:xfrm>
                <a:off x="10115282" y="586016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11" name="TextBox 10"/>
              <p:cNvSpPr txBox="1"/>
              <p:nvPr/>
            </p:nvSpPr>
            <p:spPr>
              <a:xfrm>
                <a:off x="9920877" y="584486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sp>
          <p:nvSpPr>
            <p:cNvPr id="15" name="TextBox 14"/>
            <p:cNvSpPr txBox="1"/>
            <p:nvPr/>
          </p:nvSpPr>
          <p:spPr>
            <a:xfrm>
              <a:off x="1626667" y="624957"/>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2967" y="338988"/>
              <a:ext cx="778707" cy="778707"/>
            </a:xfrm>
            <a:prstGeom prst="rect">
              <a:avLst/>
            </a:prstGeom>
          </p:spPr>
        </p:pic>
        <p:sp>
          <p:nvSpPr>
            <p:cNvPr id="17" name="TextBox 16"/>
            <p:cNvSpPr txBox="1"/>
            <p:nvPr/>
          </p:nvSpPr>
          <p:spPr>
            <a:xfrm>
              <a:off x="1093500" y="992533"/>
              <a:ext cx="2813829" cy="369332"/>
            </a:xfrm>
            <a:prstGeom prst="rect">
              <a:avLst/>
            </a:prstGeom>
            <a:noFill/>
          </p:spPr>
          <p:txBody>
            <a:bodyPr wrap="square" rtlCol="0">
              <a:spAutoFit/>
            </a:bodyPr>
            <a:lstStyle/>
            <a:p>
              <a:r>
                <a:rPr lang="en-US" b="1" dirty="0">
                  <a:solidFill>
                    <a:schemeClr val="tx1">
                      <a:lumMod val="65000"/>
                      <a:lumOff val="35000"/>
                    </a:schemeClr>
                  </a:solidFill>
                  <a:latin typeface="Comfortaa" pitchFamily="2" charset="0"/>
                </a:rPr>
                <a:t>Welcome John</a:t>
              </a:r>
              <a:endParaRPr lang="en-AU" b="1" dirty="0">
                <a:solidFill>
                  <a:schemeClr val="tx1">
                    <a:lumMod val="65000"/>
                    <a:lumOff val="35000"/>
                  </a:schemeClr>
                </a:solidFill>
                <a:latin typeface="Comfortaa" pitchFamily="2" charset="0"/>
              </a:endParaRPr>
            </a:p>
          </p:txBody>
        </p:sp>
        <p:pic>
          <p:nvPicPr>
            <p:cNvPr id="19" name="Picture 18"/>
            <p:cNvPicPr>
              <a:picLocks noChangeAspect="1"/>
            </p:cNvPicPr>
            <p:nvPr/>
          </p:nvPicPr>
          <p:blipFill>
            <a:blip r:embed="rId4"/>
            <a:stretch>
              <a:fillRect/>
            </a:stretch>
          </p:blipFill>
          <p:spPr>
            <a:xfrm>
              <a:off x="2840602" y="1964662"/>
              <a:ext cx="352474" cy="285790"/>
            </a:xfrm>
            <a:prstGeom prst="rect">
              <a:avLst/>
            </a:prstGeom>
          </p:spPr>
        </p:pic>
        <p:sp>
          <p:nvSpPr>
            <p:cNvPr id="4" name="TextBox 3"/>
            <p:cNvSpPr txBox="1"/>
            <p:nvPr/>
          </p:nvSpPr>
          <p:spPr>
            <a:xfrm>
              <a:off x="1066625" y="2277071"/>
              <a:ext cx="2678938" cy="3616375"/>
            </a:xfrm>
            <a:prstGeom prst="rect">
              <a:avLst/>
            </a:prstGeom>
            <a:noFill/>
          </p:spPr>
          <p:txBody>
            <a:bodyPr wrap="none" rtlCol="0">
              <a:spAutoFit/>
            </a:bodyPr>
            <a:lstStyle/>
            <a:p>
              <a:r>
                <a:rPr lang="en-US" sz="1200" b="1" dirty="0">
                  <a:solidFill>
                    <a:srgbClr val="506445"/>
                  </a:solidFill>
                  <a:latin typeface="Lato" panose="020F0502020204030203" pitchFamily="34" charset="0"/>
                </a:rPr>
                <a:t>Name:   </a:t>
              </a:r>
              <a:r>
                <a:rPr lang="en-US" sz="1200" dirty="0">
                  <a:solidFill>
                    <a:srgbClr val="506445"/>
                  </a:solidFill>
                  <a:latin typeface="Lato" panose="020F0502020204030203" pitchFamily="34" charset="0"/>
                </a:rPr>
                <a:t>John Doe</a:t>
              </a:r>
            </a:p>
            <a:p>
              <a:endParaRPr lang="en-US" sz="1200" b="1" dirty="0">
                <a:solidFill>
                  <a:srgbClr val="506445"/>
                </a:solidFill>
                <a:latin typeface="Lato" panose="020F0502020204030203" pitchFamily="34" charset="0"/>
              </a:endParaRPr>
            </a:p>
            <a:p>
              <a:r>
                <a:rPr lang="en-US" sz="1200" b="1" dirty="0">
                  <a:solidFill>
                    <a:srgbClr val="506445"/>
                  </a:solidFill>
                  <a:latin typeface="Lato" panose="020F0502020204030203" pitchFamily="34" charset="0"/>
                </a:rPr>
                <a:t>Email:    </a:t>
              </a:r>
              <a:r>
                <a:rPr lang="en-US" sz="1200" u="sng" dirty="0">
                  <a:solidFill>
                    <a:srgbClr val="506445"/>
                  </a:solidFill>
                  <a:latin typeface="Lato" panose="020F0502020204030203" pitchFamily="34" charset="0"/>
                </a:rPr>
                <a:t>john@micro2move.com</a:t>
              </a:r>
            </a:p>
            <a:p>
              <a:endParaRPr lang="en-US" sz="1200" b="1" dirty="0">
                <a:solidFill>
                  <a:srgbClr val="506445"/>
                </a:solidFill>
                <a:latin typeface="Lato" panose="020F0502020204030203" pitchFamily="34" charset="0"/>
              </a:endParaRPr>
            </a:p>
            <a:p>
              <a:r>
                <a:rPr lang="en-US" sz="1200" b="1" dirty="0">
                  <a:solidFill>
                    <a:srgbClr val="506445"/>
                  </a:solidFill>
                  <a:latin typeface="Lato" panose="020F0502020204030203" pitchFamily="34" charset="0"/>
                </a:rPr>
                <a:t>Bikes Listed:</a:t>
              </a:r>
            </a:p>
            <a:p>
              <a:endParaRPr lang="en-US" sz="500" b="1" dirty="0">
                <a:solidFill>
                  <a:srgbClr val="506445"/>
                </a:solidFill>
                <a:latin typeface="Lato" panose="020F0502020204030203" pitchFamily="34" charset="0"/>
              </a:endParaRPr>
            </a:p>
            <a:p>
              <a:r>
                <a:rPr lang="en-US" sz="1200" dirty="0">
                  <a:solidFill>
                    <a:srgbClr val="506445"/>
                  </a:solidFill>
                  <a:latin typeface="Lato" panose="020F0502020204030203" pitchFamily="34" charset="0"/>
                </a:rPr>
                <a:t>    Listed Bikes:             5</a:t>
              </a:r>
            </a:p>
            <a:p>
              <a:r>
                <a:rPr lang="en-US" sz="1200" dirty="0">
                  <a:solidFill>
                    <a:srgbClr val="506445"/>
                  </a:solidFill>
                  <a:latin typeface="Lato" panose="020F0502020204030203" pitchFamily="34" charset="0"/>
                </a:rPr>
                <a:t>    Renter Ratings:                             (71)</a:t>
              </a:r>
            </a:p>
            <a:p>
              <a:endParaRPr lang="en-US" sz="1200" b="1" dirty="0">
                <a:solidFill>
                  <a:srgbClr val="506445"/>
                </a:solidFill>
                <a:latin typeface="Lato" panose="020F0502020204030203" pitchFamily="34" charset="0"/>
              </a:endParaRPr>
            </a:p>
            <a:p>
              <a:r>
                <a:rPr lang="en-US" sz="1200" b="1" dirty="0">
                  <a:solidFill>
                    <a:srgbClr val="506445"/>
                  </a:solidFill>
                  <a:latin typeface="Lato" panose="020F0502020204030203" pitchFamily="34" charset="0"/>
                </a:rPr>
                <a:t>Bikes Rented:</a:t>
              </a:r>
            </a:p>
            <a:p>
              <a:endParaRPr lang="en-US" sz="200" b="1" dirty="0">
                <a:solidFill>
                  <a:srgbClr val="506445"/>
                </a:solidFill>
                <a:latin typeface="Lato" panose="020F0502020204030203" pitchFamily="34" charset="0"/>
              </a:endParaRPr>
            </a:p>
            <a:p>
              <a:r>
                <a:rPr lang="en-US" sz="1200" b="1" dirty="0">
                  <a:solidFill>
                    <a:srgbClr val="506445"/>
                  </a:solidFill>
                  <a:latin typeface="Lato" panose="020F0502020204030203" pitchFamily="34" charset="0"/>
                </a:rPr>
                <a:t>    </a:t>
              </a:r>
              <a:r>
                <a:rPr lang="en-US" sz="1200" dirty="0">
                  <a:solidFill>
                    <a:srgbClr val="506445"/>
                  </a:solidFill>
                  <a:latin typeface="Lato" panose="020F0502020204030203" pitchFamily="34" charset="0"/>
                </a:rPr>
                <a:t>Owner Ratings:                           (12)  </a:t>
              </a:r>
            </a:p>
            <a:p>
              <a:endParaRPr lang="en-US" sz="1200" b="1" dirty="0">
                <a:solidFill>
                  <a:srgbClr val="506445"/>
                </a:solidFill>
                <a:latin typeface="Lato" panose="020F0502020204030203" pitchFamily="34" charset="0"/>
              </a:endParaRPr>
            </a:p>
            <a:p>
              <a:r>
                <a:rPr lang="en-US" sz="1200" b="1" dirty="0">
                  <a:solidFill>
                    <a:srgbClr val="506445"/>
                  </a:solidFill>
                  <a:latin typeface="Lato" panose="020F0502020204030203" pitchFamily="34" charset="0"/>
                </a:rPr>
                <a:t>Joined micro2move on: </a:t>
              </a:r>
              <a:r>
                <a:rPr lang="en-US" sz="1200" dirty="0">
                  <a:solidFill>
                    <a:srgbClr val="506445"/>
                  </a:solidFill>
                  <a:latin typeface="Lato" panose="020F0502020204030203" pitchFamily="34" charset="0"/>
                </a:rPr>
                <a:t>21 Jan, 2026</a:t>
              </a:r>
              <a:endParaRPr lang="en-US" sz="1200" b="1" dirty="0">
                <a:solidFill>
                  <a:srgbClr val="506445"/>
                </a:solidFill>
                <a:latin typeface="Lato" panose="020F0502020204030203" pitchFamily="34" charset="0"/>
              </a:endParaRPr>
            </a:p>
            <a:p>
              <a:endParaRPr lang="en-US" sz="1200" b="1" dirty="0">
                <a:solidFill>
                  <a:schemeClr val="bg1">
                    <a:lumMod val="50000"/>
                  </a:schemeClr>
                </a:solidFill>
                <a:latin typeface="Lato" panose="020F0502020204030203" pitchFamily="34" charset="0"/>
              </a:endParaRPr>
            </a:p>
            <a:p>
              <a:r>
                <a:rPr lang="en-US" sz="1200" b="1" u="sng" dirty="0">
                  <a:solidFill>
                    <a:srgbClr val="9510E4"/>
                  </a:solidFill>
                  <a:latin typeface="Lato" panose="020F0502020204030203" pitchFamily="34" charset="0"/>
                </a:rPr>
                <a:t>Community Activity </a:t>
              </a:r>
              <a:r>
                <a:rPr lang="en-US" sz="1200" b="1" dirty="0">
                  <a:solidFill>
                    <a:srgbClr val="9510E4"/>
                  </a:solidFill>
                  <a:latin typeface="Lato" panose="020F0502020204030203" pitchFamily="34" charset="0"/>
                </a:rPr>
                <a:t>         👥</a:t>
              </a:r>
            </a:p>
            <a:p>
              <a:endParaRPr lang="en-US" sz="1200" b="1" dirty="0">
                <a:solidFill>
                  <a:srgbClr val="9510E4"/>
                </a:solidFill>
                <a:latin typeface="Lato" panose="020F0502020204030203" pitchFamily="34" charset="0"/>
              </a:endParaRPr>
            </a:p>
            <a:p>
              <a:r>
                <a:rPr lang="en-US" sz="1200" b="1" u="sng" dirty="0">
                  <a:solidFill>
                    <a:srgbClr val="9510E4"/>
                  </a:solidFill>
                  <a:latin typeface="Lato" panose="020F0502020204030203" pitchFamily="34" charset="0"/>
                </a:rPr>
                <a:t>In-App  Lessons</a:t>
              </a:r>
              <a:r>
                <a:rPr lang="en-US" sz="1200" b="1" dirty="0">
                  <a:solidFill>
                    <a:srgbClr val="9510E4"/>
                  </a:solidFill>
                  <a:latin typeface="Lato" panose="020F0502020204030203" pitchFamily="34" charset="0"/>
                </a:rPr>
                <a:t>           </a:t>
              </a:r>
              <a:r>
                <a:rPr lang="en-AU" sz="1200" dirty="0">
                  <a:solidFill>
                    <a:srgbClr val="9510E4"/>
                  </a:solidFill>
                </a:rPr>
                <a:t>📖</a:t>
              </a:r>
              <a:endParaRPr lang="en-US" sz="1200" b="1" dirty="0">
                <a:solidFill>
                  <a:srgbClr val="9510E4"/>
                </a:solidFill>
                <a:latin typeface="Lato" panose="020F0502020204030203" pitchFamily="34" charset="0"/>
              </a:endParaRPr>
            </a:p>
            <a:p>
              <a:endParaRPr lang="en-US" sz="1200" b="1" dirty="0">
                <a:solidFill>
                  <a:srgbClr val="9510E4"/>
                </a:solidFill>
                <a:latin typeface="Lato" panose="020F0502020204030203" pitchFamily="34" charset="0"/>
              </a:endParaRPr>
            </a:p>
            <a:p>
              <a:r>
                <a:rPr lang="en-US" sz="1200" b="1" dirty="0">
                  <a:solidFill>
                    <a:srgbClr val="9510E4"/>
                  </a:solidFill>
                  <a:latin typeface="Lato" panose="020F0502020204030203" pitchFamily="34" charset="0"/>
                </a:rPr>
                <a:t>Logout    </a:t>
              </a:r>
              <a:r>
                <a:rPr lang="en-AU" sz="1200" b="1" dirty="0">
                  <a:solidFill>
                    <a:srgbClr val="9510E4"/>
                  </a:solidFill>
                  <a:latin typeface="Lato" panose="020F0502020204030203" pitchFamily="34" charset="0"/>
                </a:rPr>
                <a:t>⭘⏻</a:t>
              </a:r>
            </a:p>
          </p:txBody>
        </p:sp>
        <p:sp>
          <p:nvSpPr>
            <p:cNvPr id="23" name="Rectangle 22"/>
            <p:cNvSpPr/>
            <p:nvPr/>
          </p:nvSpPr>
          <p:spPr>
            <a:xfrm>
              <a:off x="1722120" y="5486400"/>
              <a:ext cx="190500" cy="236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5-Point Star 24"/>
            <p:cNvSpPr/>
            <p:nvPr/>
          </p:nvSpPr>
          <p:spPr>
            <a:xfrm>
              <a:off x="2434881" y="3530850"/>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5-Point Star 25"/>
            <p:cNvSpPr/>
            <p:nvPr/>
          </p:nvSpPr>
          <p:spPr>
            <a:xfrm>
              <a:off x="2581616" y="3531060"/>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5-Point Star 26"/>
            <p:cNvSpPr/>
            <p:nvPr/>
          </p:nvSpPr>
          <p:spPr>
            <a:xfrm>
              <a:off x="2724827" y="3530745"/>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5-Point Star 27"/>
            <p:cNvSpPr/>
            <p:nvPr/>
          </p:nvSpPr>
          <p:spPr>
            <a:xfrm>
              <a:off x="2871562" y="3530955"/>
              <a:ext cx="108000" cy="108000"/>
            </a:xfrm>
            <a:prstGeom prst="star5">
              <a:avLst/>
            </a:prstGeom>
            <a:no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5-Point Star 28"/>
            <p:cNvSpPr/>
            <p:nvPr/>
          </p:nvSpPr>
          <p:spPr>
            <a:xfrm>
              <a:off x="3016012" y="3532284"/>
              <a:ext cx="108000" cy="108000"/>
            </a:xfrm>
            <a:prstGeom prst="star5">
              <a:avLst/>
            </a:prstGeom>
            <a:no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5-Point Star 29"/>
            <p:cNvSpPr/>
            <p:nvPr/>
          </p:nvSpPr>
          <p:spPr>
            <a:xfrm>
              <a:off x="2389161" y="4117590"/>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5-Point Star 31"/>
            <p:cNvSpPr/>
            <p:nvPr/>
          </p:nvSpPr>
          <p:spPr>
            <a:xfrm>
              <a:off x="2535896" y="4117800"/>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5-Point Star 32"/>
            <p:cNvSpPr/>
            <p:nvPr/>
          </p:nvSpPr>
          <p:spPr>
            <a:xfrm>
              <a:off x="2679107" y="4117485"/>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5-Point Star 33"/>
            <p:cNvSpPr/>
            <p:nvPr/>
          </p:nvSpPr>
          <p:spPr>
            <a:xfrm>
              <a:off x="2825842" y="4117695"/>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5-Point Star 34"/>
            <p:cNvSpPr/>
            <p:nvPr/>
          </p:nvSpPr>
          <p:spPr>
            <a:xfrm>
              <a:off x="2970292" y="4119024"/>
              <a:ext cx="108000" cy="108000"/>
            </a:xfrm>
            <a:prstGeom prst="star5">
              <a:avLst/>
            </a:prstGeom>
            <a:no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6" name="Picture 35"/>
            <p:cNvPicPr>
              <a:picLocks noChangeAspect="1"/>
            </p:cNvPicPr>
            <p:nvPr/>
          </p:nvPicPr>
          <p:blipFill>
            <a:blip r:embed="rId5"/>
            <a:stretch>
              <a:fillRect/>
            </a:stretch>
          </p:blipFill>
          <p:spPr>
            <a:xfrm>
              <a:off x="1454435" y="1412391"/>
              <a:ext cx="964027" cy="875313"/>
            </a:xfrm>
            <a:prstGeom prst="rect">
              <a:avLst/>
            </a:prstGeom>
          </p:spPr>
        </p:pic>
        <p:pic>
          <p:nvPicPr>
            <p:cNvPr id="18" name="Picture 17"/>
            <p:cNvPicPr>
              <a:picLocks noChangeAspect="1"/>
            </p:cNvPicPr>
            <p:nvPr/>
          </p:nvPicPr>
          <p:blipFill>
            <a:blip r:embed="rId6"/>
            <a:srcRect t="61" r="1316"/>
            <a:stretch>
              <a:fillRect/>
            </a:stretch>
          </p:blipFill>
          <p:spPr>
            <a:xfrm>
              <a:off x="2039541" y="1466518"/>
              <a:ext cx="785267" cy="795253"/>
            </a:xfrm>
            <a:custGeom>
              <a:avLst/>
              <a:gdLst>
                <a:gd name="connsiteX0" fmla="*/ 691700 w 1391148"/>
                <a:gd name="connsiteY0" fmla="*/ 0 h 1408839"/>
                <a:gd name="connsiteX1" fmla="*/ 1391148 w 1391148"/>
                <a:gd name="connsiteY1" fmla="*/ 705723 h 1408839"/>
                <a:gd name="connsiteX2" fmla="*/ 832663 w 1391148"/>
                <a:gd name="connsiteY2" fmla="*/ 1397108 h 1408839"/>
                <a:gd name="connsiteX3" fmla="*/ 717331 w 1391148"/>
                <a:gd name="connsiteY3" fmla="*/ 1408839 h 1408839"/>
                <a:gd name="connsiteX4" fmla="*/ 666069 w 1391148"/>
                <a:gd name="connsiteY4" fmla="*/ 1408839 h 1408839"/>
                <a:gd name="connsiteX5" fmla="*/ 550737 w 1391148"/>
                <a:gd name="connsiteY5" fmla="*/ 1397108 h 1408839"/>
                <a:gd name="connsiteX6" fmla="*/ 6462 w 1391148"/>
                <a:gd name="connsiteY6" fmla="*/ 847951 h 1408839"/>
                <a:gd name="connsiteX7" fmla="*/ 0 w 1391148"/>
                <a:gd name="connsiteY7" fmla="*/ 783271 h 1408839"/>
                <a:gd name="connsiteX8" fmla="*/ 0 w 1391148"/>
                <a:gd name="connsiteY8" fmla="*/ 628175 h 1408839"/>
                <a:gd name="connsiteX9" fmla="*/ 6462 w 1391148"/>
                <a:gd name="connsiteY9" fmla="*/ 563495 h 1408839"/>
                <a:gd name="connsiteX10" fmla="*/ 691700 w 1391148"/>
                <a:gd name="connsiteY10" fmla="*/ 0 h 140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1148" h="1408839">
                  <a:moveTo>
                    <a:pt x="691700" y="0"/>
                  </a:moveTo>
                  <a:cubicBezTo>
                    <a:pt x="1077994" y="0"/>
                    <a:pt x="1391148" y="315963"/>
                    <a:pt x="1391148" y="705723"/>
                  </a:cubicBezTo>
                  <a:cubicBezTo>
                    <a:pt x="1391148" y="1046763"/>
                    <a:pt x="1151389" y="1331302"/>
                    <a:pt x="832663" y="1397108"/>
                  </a:cubicBezTo>
                  <a:lnTo>
                    <a:pt x="717331" y="1408839"/>
                  </a:lnTo>
                  <a:lnTo>
                    <a:pt x="666069" y="1408839"/>
                  </a:lnTo>
                  <a:lnTo>
                    <a:pt x="550737" y="1397108"/>
                  </a:lnTo>
                  <a:cubicBezTo>
                    <a:pt x="277543" y="1340703"/>
                    <a:pt x="62366" y="1123596"/>
                    <a:pt x="6462" y="847951"/>
                  </a:cubicBezTo>
                  <a:lnTo>
                    <a:pt x="0" y="783271"/>
                  </a:lnTo>
                  <a:lnTo>
                    <a:pt x="0" y="628175"/>
                  </a:lnTo>
                  <a:lnTo>
                    <a:pt x="6462" y="563495"/>
                  </a:lnTo>
                  <a:cubicBezTo>
                    <a:pt x="71683" y="241909"/>
                    <a:pt x="353693" y="0"/>
                    <a:pt x="691700" y="0"/>
                  </a:cubicBezTo>
                  <a:close/>
                </a:path>
              </a:pathLst>
            </a:custGeom>
          </p:spPr>
        </p:pic>
      </p:grpSp>
      <p:grpSp>
        <p:nvGrpSpPr>
          <p:cNvPr id="3" name="Group 2">
            <a:extLst>
              <a:ext uri="{FF2B5EF4-FFF2-40B4-BE49-F238E27FC236}">
                <a16:creationId xmlns:a16="http://schemas.microsoft.com/office/drawing/2014/main" xmlns="" id="{2218E0D5-BC49-A4E4-F153-4FFED88A4150}"/>
              </a:ext>
            </a:extLst>
          </p:cNvPr>
          <p:cNvGrpSpPr/>
          <p:nvPr/>
        </p:nvGrpSpPr>
        <p:grpSpPr>
          <a:xfrm>
            <a:off x="4552348" y="-2"/>
            <a:ext cx="3374571" cy="6858000"/>
            <a:chOff x="4552348" y="-2"/>
            <a:chExt cx="3374571" cy="6858000"/>
          </a:xfrm>
        </p:grpSpPr>
        <p:pic>
          <p:nvPicPr>
            <p:cNvPr id="38" name="Picture 37"/>
            <p:cNvPicPr>
              <a:picLocks noChangeAspect="1"/>
            </p:cNvPicPr>
            <p:nvPr/>
          </p:nvPicPr>
          <p:blipFill rotWithShape="1">
            <a:blip r:embed="rId7"/>
            <a:srcRect b="29862"/>
            <a:stretch/>
          </p:blipFill>
          <p:spPr>
            <a:xfrm>
              <a:off x="4845128" y="1322075"/>
              <a:ext cx="2752012" cy="4380998"/>
            </a:xfrm>
            <a:prstGeom prst="rect">
              <a:avLst/>
            </a:prstGeom>
          </p:spPr>
        </p:pic>
        <p:grpSp>
          <p:nvGrpSpPr>
            <p:cNvPr id="39" name="Group 38"/>
            <p:cNvGrpSpPr/>
            <p:nvPr/>
          </p:nvGrpSpPr>
          <p:grpSpPr>
            <a:xfrm>
              <a:off x="4552348" y="-2"/>
              <a:ext cx="3374571" cy="6858000"/>
              <a:chOff x="8817429" y="0"/>
              <a:chExt cx="3374571" cy="6858000"/>
            </a:xfrm>
          </p:grpSpPr>
          <p:grpSp>
            <p:nvGrpSpPr>
              <p:cNvPr id="40" name="Group 39"/>
              <p:cNvGrpSpPr/>
              <p:nvPr/>
            </p:nvGrpSpPr>
            <p:grpSpPr>
              <a:xfrm>
                <a:off x="8817429" y="0"/>
                <a:ext cx="3374571" cy="6858000"/>
                <a:chOff x="6333672" y="0"/>
                <a:chExt cx="3374571" cy="6858000"/>
              </a:xfrm>
            </p:grpSpPr>
            <p:pic>
              <p:nvPicPr>
                <p:cNvPr id="46" name="Picture 45"/>
                <p:cNvPicPr>
                  <a:picLocks noChangeAspect="1"/>
                </p:cNvPicPr>
                <p:nvPr/>
              </p:nvPicPr>
              <p:blipFill>
                <a:blip r:embed="rId2">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47" name="Freeform 46"/>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1" name="TextBox 40"/>
              <p:cNvSpPr txBox="1"/>
              <p:nvPr/>
            </p:nvSpPr>
            <p:spPr>
              <a:xfrm>
                <a:off x="9242697" y="584492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42" name="TextBox 41"/>
              <p:cNvSpPr txBox="1"/>
              <p:nvPr/>
            </p:nvSpPr>
            <p:spPr>
              <a:xfrm>
                <a:off x="10621917" y="5845937"/>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Explore</a:t>
                </a:r>
              </a:p>
            </p:txBody>
          </p:sp>
          <p:sp>
            <p:nvSpPr>
              <p:cNvPr id="43" name="TextBox 42"/>
              <p:cNvSpPr txBox="1"/>
              <p:nvPr/>
            </p:nvSpPr>
            <p:spPr>
              <a:xfrm>
                <a:off x="11300097" y="5844921"/>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Profile</a:t>
                </a:r>
              </a:p>
            </p:txBody>
          </p:sp>
          <p:sp>
            <p:nvSpPr>
              <p:cNvPr id="44" name="Oval 43"/>
              <p:cNvSpPr/>
              <p:nvPr/>
            </p:nvSpPr>
            <p:spPr>
              <a:xfrm>
                <a:off x="10115282" y="586016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45" name="TextBox 44"/>
              <p:cNvSpPr txBox="1"/>
              <p:nvPr/>
            </p:nvSpPr>
            <p:spPr>
              <a:xfrm>
                <a:off x="9920877" y="584486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sp>
          <p:nvSpPr>
            <p:cNvPr id="48" name="TextBox 47"/>
            <p:cNvSpPr txBox="1"/>
            <p:nvPr/>
          </p:nvSpPr>
          <p:spPr>
            <a:xfrm>
              <a:off x="5405576" y="624955"/>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pic>
          <p:nvPicPr>
            <p:cNvPr id="49" name="Picture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1876" y="338986"/>
              <a:ext cx="778707" cy="778707"/>
            </a:xfrm>
            <a:prstGeom prst="rect">
              <a:avLst/>
            </a:prstGeom>
          </p:spPr>
        </p:pic>
        <p:sp>
          <p:nvSpPr>
            <p:cNvPr id="50" name="TextBox 49"/>
            <p:cNvSpPr txBox="1"/>
            <p:nvPr/>
          </p:nvSpPr>
          <p:spPr>
            <a:xfrm>
              <a:off x="4872409" y="992531"/>
              <a:ext cx="2813829" cy="369332"/>
            </a:xfrm>
            <a:prstGeom prst="rect">
              <a:avLst/>
            </a:prstGeom>
            <a:noFill/>
          </p:spPr>
          <p:txBody>
            <a:bodyPr wrap="square" rtlCol="0">
              <a:spAutoFit/>
            </a:bodyPr>
            <a:lstStyle/>
            <a:p>
              <a:r>
                <a:rPr lang="en-US" b="1" dirty="0">
                  <a:solidFill>
                    <a:schemeClr val="tx1">
                      <a:lumMod val="65000"/>
                      <a:lumOff val="35000"/>
                    </a:schemeClr>
                  </a:solidFill>
                  <a:latin typeface="Comfortaa" pitchFamily="2" charset="0"/>
                </a:rPr>
                <a:t>Welcome John</a:t>
              </a:r>
              <a:endParaRPr lang="en-AU" b="1" dirty="0">
                <a:solidFill>
                  <a:schemeClr val="tx1">
                    <a:lumMod val="65000"/>
                    <a:lumOff val="35000"/>
                  </a:schemeClr>
                </a:solidFill>
                <a:latin typeface="Comfortaa" pitchFamily="2" charset="0"/>
              </a:endParaRPr>
            </a:p>
          </p:txBody>
        </p:sp>
        <p:sp>
          <p:nvSpPr>
            <p:cNvPr id="60" name="Rounded Rectangle 59"/>
            <p:cNvSpPr/>
            <p:nvPr/>
          </p:nvSpPr>
          <p:spPr>
            <a:xfrm>
              <a:off x="5778693" y="2199999"/>
              <a:ext cx="1703310" cy="247835"/>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Lato" panose="020F0502020204030203" pitchFamily="34" charset="0"/>
                </a:rPr>
                <a:t>Sign up</a:t>
              </a:r>
              <a:endParaRPr lang="en-AU" sz="2000" b="1" dirty="0">
                <a:solidFill>
                  <a:schemeClr val="bg1"/>
                </a:solidFill>
                <a:latin typeface="Lato" panose="020F0502020204030203" pitchFamily="34" charset="0"/>
              </a:endParaRPr>
            </a:p>
          </p:txBody>
        </p:sp>
        <p:sp>
          <p:nvSpPr>
            <p:cNvPr id="61" name="Rounded Rectangle 60"/>
            <p:cNvSpPr/>
            <p:nvPr/>
          </p:nvSpPr>
          <p:spPr>
            <a:xfrm>
              <a:off x="5765209" y="4333599"/>
              <a:ext cx="1703310" cy="247835"/>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Lato" panose="020F0502020204030203" pitchFamily="34" charset="0"/>
                </a:rPr>
                <a:t>Sign up</a:t>
              </a:r>
              <a:endParaRPr lang="en-AU" sz="2000" b="1" dirty="0">
                <a:solidFill>
                  <a:schemeClr val="bg1"/>
                </a:solidFill>
                <a:latin typeface="Lato" panose="020F0502020204030203" pitchFamily="34" charset="0"/>
              </a:endParaRPr>
            </a:p>
          </p:txBody>
        </p:sp>
      </p:grpSp>
      <p:grpSp>
        <p:nvGrpSpPr>
          <p:cNvPr id="20" name="Group 19">
            <a:extLst>
              <a:ext uri="{FF2B5EF4-FFF2-40B4-BE49-F238E27FC236}">
                <a16:creationId xmlns:a16="http://schemas.microsoft.com/office/drawing/2014/main" xmlns="" id="{E20B6738-5C7D-4829-EC2C-5EA0914918F0}"/>
              </a:ext>
            </a:extLst>
          </p:cNvPr>
          <p:cNvGrpSpPr/>
          <p:nvPr/>
        </p:nvGrpSpPr>
        <p:grpSpPr>
          <a:xfrm>
            <a:off x="8387278" y="0"/>
            <a:ext cx="3374571" cy="6858000"/>
            <a:chOff x="8387278" y="0"/>
            <a:chExt cx="3374571" cy="6858000"/>
          </a:xfrm>
        </p:grpSpPr>
        <p:pic>
          <p:nvPicPr>
            <p:cNvPr id="66" name="Picture 65"/>
            <p:cNvPicPr>
              <a:picLocks noChangeAspect="1"/>
            </p:cNvPicPr>
            <p:nvPr/>
          </p:nvPicPr>
          <p:blipFill>
            <a:blip r:embed="rId8"/>
            <a:stretch>
              <a:fillRect/>
            </a:stretch>
          </p:blipFill>
          <p:spPr>
            <a:xfrm>
              <a:off x="8638068" y="5326364"/>
              <a:ext cx="2969379" cy="287717"/>
            </a:xfrm>
            <a:prstGeom prst="rect">
              <a:avLst/>
            </a:prstGeom>
          </p:spPr>
        </p:pic>
        <p:grpSp>
          <p:nvGrpSpPr>
            <p:cNvPr id="51" name="Group 50"/>
            <p:cNvGrpSpPr/>
            <p:nvPr/>
          </p:nvGrpSpPr>
          <p:grpSpPr>
            <a:xfrm>
              <a:off x="8387278" y="0"/>
              <a:ext cx="3374571" cy="6858000"/>
              <a:chOff x="8817429" y="0"/>
              <a:chExt cx="3374571" cy="6858000"/>
            </a:xfrm>
          </p:grpSpPr>
          <p:grpSp>
            <p:nvGrpSpPr>
              <p:cNvPr id="52" name="Group 51"/>
              <p:cNvGrpSpPr/>
              <p:nvPr/>
            </p:nvGrpSpPr>
            <p:grpSpPr>
              <a:xfrm>
                <a:off x="8817429" y="0"/>
                <a:ext cx="3374571" cy="6858000"/>
                <a:chOff x="6333672" y="0"/>
                <a:chExt cx="3374571" cy="6858000"/>
              </a:xfrm>
            </p:grpSpPr>
            <p:pic>
              <p:nvPicPr>
                <p:cNvPr id="58" name="Picture 57"/>
                <p:cNvPicPr>
                  <a:picLocks noChangeAspect="1"/>
                </p:cNvPicPr>
                <p:nvPr/>
              </p:nvPicPr>
              <p:blipFill>
                <a:blip r:embed="rId2">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59" name="Freeform 58"/>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3" name="TextBox 52"/>
              <p:cNvSpPr txBox="1"/>
              <p:nvPr/>
            </p:nvSpPr>
            <p:spPr>
              <a:xfrm>
                <a:off x="9242697" y="584492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54" name="TextBox 53"/>
              <p:cNvSpPr txBox="1"/>
              <p:nvPr/>
            </p:nvSpPr>
            <p:spPr>
              <a:xfrm>
                <a:off x="10621917" y="5845937"/>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Explore</a:t>
                </a:r>
              </a:p>
            </p:txBody>
          </p:sp>
          <p:sp>
            <p:nvSpPr>
              <p:cNvPr id="55" name="TextBox 54"/>
              <p:cNvSpPr txBox="1"/>
              <p:nvPr/>
            </p:nvSpPr>
            <p:spPr>
              <a:xfrm>
                <a:off x="11300097" y="5844921"/>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Profile</a:t>
                </a:r>
              </a:p>
            </p:txBody>
          </p:sp>
          <p:sp>
            <p:nvSpPr>
              <p:cNvPr id="56" name="Oval 55"/>
              <p:cNvSpPr/>
              <p:nvPr/>
            </p:nvSpPr>
            <p:spPr>
              <a:xfrm>
                <a:off x="10115282" y="586016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57" name="TextBox 56"/>
              <p:cNvSpPr txBox="1"/>
              <p:nvPr/>
            </p:nvSpPr>
            <p:spPr>
              <a:xfrm>
                <a:off x="9920877" y="584486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pic>
          <p:nvPicPr>
            <p:cNvPr id="62" name="Picture 61"/>
            <p:cNvPicPr>
              <a:picLocks noChangeAspect="1"/>
            </p:cNvPicPr>
            <p:nvPr/>
          </p:nvPicPr>
          <p:blipFill>
            <a:blip r:embed="rId9"/>
            <a:stretch>
              <a:fillRect/>
            </a:stretch>
          </p:blipFill>
          <p:spPr>
            <a:xfrm>
              <a:off x="8687714" y="1709194"/>
              <a:ext cx="2847904" cy="3670526"/>
            </a:xfrm>
            <a:prstGeom prst="rect">
              <a:avLst/>
            </a:prstGeom>
          </p:spPr>
        </p:pic>
        <p:sp>
          <p:nvSpPr>
            <p:cNvPr id="63" name="TextBox 62"/>
            <p:cNvSpPr txBox="1"/>
            <p:nvPr/>
          </p:nvSpPr>
          <p:spPr>
            <a:xfrm>
              <a:off x="9195654" y="636425"/>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1954" y="350456"/>
              <a:ext cx="778707" cy="778707"/>
            </a:xfrm>
            <a:prstGeom prst="rect">
              <a:avLst/>
            </a:prstGeom>
          </p:spPr>
        </p:pic>
        <p:sp>
          <p:nvSpPr>
            <p:cNvPr id="65" name="TextBox 64"/>
            <p:cNvSpPr txBox="1"/>
            <p:nvPr/>
          </p:nvSpPr>
          <p:spPr>
            <a:xfrm>
              <a:off x="8662487" y="1004001"/>
              <a:ext cx="2813829" cy="707886"/>
            </a:xfrm>
            <a:prstGeom prst="rect">
              <a:avLst/>
            </a:prstGeom>
            <a:noFill/>
          </p:spPr>
          <p:txBody>
            <a:bodyPr wrap="square" rtlCol="0">
              <a:spAutoFit/>
            </a:bodyPr>
            <a:lstStyle/>
            <a:p>
              <a:r>
                <a:rPr lang="en-US" b="1" dirty="0">
                  <a:solidFill>
                    <a:schemeClr val="tx1">
                      <a:lumMod val="65000"/>
                      <a:lumOff val="35000"/>
                    </a:schemeClr>
                  </a:solidFill>
                  <a:latin typeface="Comfortaa" pitchFamily="2" charset="0"/>
                </a:rPr>
                <a:t>Welcome John</a:t>
              </a:r>
            </a:p>
            <a:p>
              <a:endParaRPr lang="en-US" sz="400" b="1" dirty="0">
                <a:solidFill>
                  <a:schemeClr val="tx1">
                    <a:lumMod val="65000"/>
                    <a:lumOff val="35000"/>
                  </a:schemeClr>
                </a:solidFill>
                <a:latin typeface="Lato" panose="020F0502020204030203" pitchFamily="34" charset="0"/>
              </a:endParaRPr>
            </a:p>
            <a:p>
              <a:r>
                <a:rPr lang="en-US" b="1" dirty="0">
                  <a:solidFill>
                    <a:schemeClr val="tx1">
                      <a:lumMod val="65000"/>
                      <a:lumOff val="35000"/>
                    </a:schemeClr>
                  </a:solidFill>
                  <a:latin typeface="Lato" panose="020F0502020204030203" pitchFamily="34" charset="0"/>
                </a:rPr>
                <a:t>In-App Lessons</a:t>
              </a:r>
              <a:endParaRPr lang="en-AU" b="1" dirty="0">
                <a:solidFill>
                  <a:schemeClr val="tx1">
                    <a:lumMod val="65000"/>
                    <a:lumOff val="35000"/>
                  </a:schemeClr>
                </a:solidFill>
                <a:latin typeface="Lato" panose="020F0502020204030203" pitchFamily="34" charset="0"/>
              </a:endParaRPr>
            </a:p>
          </p:txBody>
        </p:sp>
      </p:grpSp>
    </p:spTree>
    <p:extLst>
      <p:ext uri="{BB962C8B-B14F-4D97-AF65-F5344CB8AC3E}">
        <p14:creationId xmlns:p14="http://schemas.microsoft.com/office/powerpoint/2010/main" val="638575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480060" y="175260"/>
            <a:ext cx="10828020" cy="599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2" name="Group 1"/>
          <p:cNvGrpSpPr/>
          <p:nvPr/>
        </p:nvGrpSpPr>
        <p:grpSpPr>
          <a:xfrm>
            <a:off x="1767587" y="0"/>
            <a:ext cx="3374571" cy="6858000"/>
            <a:chOff x="4950097" y="0"/>
            <a:chExt cx="3374571" cy="6858000"/>
          </a:xfrm>
        </p:grpSpPr>
        <p:grpSp>
          <p:nvGrpSpPr>
            <p:cNvPr id="33" name="Group 32"/>
            <p:cNvGrpSpPr/>
            <p:nvPr/>
          </p:nvGrpSpPr>
          <p:grpSpPr>
            <a:xfrm>
              <a:off x="4950097" y="0"/>
              <a:ext cx="3374571" cy="6858000"/>
              <a:chOff x="6333672" y="0"/>
              <a:chExt cx="3374571" cy="6858000"/>
            </a:xfrm>
          </p:grpSpPr>
          <p:pic>
            <p:nvPicPr>
              <p:cNvPr id="36" name="Picture 35"/>
              <p:cNvPicPr>
                <a:picLocks noChangeAspect="1"/>
              </p:cNvPicPr>
              <p:nvPr/>
            </p:nvPicPr>
            <p:blipFill>
              <a:blip r:embed="rId2">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44" name="Freeform 43"/>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8" name="TextBox 37"/>
            <p:cNvSpPr txBox="1"/>
            <p:nvPr/>
          </p:nvSpPr>
          <p:spPr>
            <a:xfrm>
              <a:off x="5321859" y="5848701"/>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My Rides</a:t>
              </a:r>
            </a:p>
          </p:txBody>
        </p:sp>
        <p:sp>
          <p:nvSpPr>
            <p:cNvPr id="45" name="TextBox 44"/>
            <p:cNvSpPr txBox="1"/>
            <p:nvPr/>
          </p:nvSpPr>
          <p:spPr>
            <a:xfrm>
              <a:off x="6701079" y="5849717"/>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Explore</a:t>
              </a:r>
            </a:p>
          </p:txBody>
        </p:sp>
        <p:sp>
          <p:nvSpPr>
            <p:cNvPr id="46" name="TextBox 45"/>
            <p:cNvSpPr txBox="1"/>
            <p:nvPr/>
          </p:nvSpPr>
          <p:spPr>
            <a:xfrm>
              <a:off x="73792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8" name="Oval 7"/>
            <p:cNvSpPr/>
            <p:nvPr/>
          </p:nvSpPr>
          <p:spPr>
            <a:xfrm>
              <a:off x="6194444" y="586394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39" name="TextBox 38"/>
            <p:cNvSpPr txBox="1"/>
            <p:nvPr/>
          </p:nvSpPr>
          <p:spPr>
            <a:xfrm>
              <a:off x="6000039" y="584864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grpSp>
        <p:nvGrpSpPr>
          <p:cNvPr id="3" name="Group 2"/>
          <p:cNvGrpSpPr/>
          <p:nvPr/>
        </p:nvGrpSpPr>
        <p:grpSpPr>
          <a:xfrm>
            <a:off x="7049589" y="0"/>
            <a:ext cx="3374571" cy="6858000"/>
            <a:chOff x="8817429" y="0"/>
            <a:chExt cx="3374571" cy="6858000"/>
          </a:xfrm>
        </p:grpSpPr>
        <p:grpSp>
          <p:nvGrpSpPr>
            <p:cNvPr id="16" name="Group 15"/>
            <p:cNvGrpSpPr/>
            <p:nvPr/>
          </p:nvGrpSpPr>
          <p:grpSpPr>
            <a:xfrm>
              <a:off x="8817429" y="0"/>
              <a:ext cx="3374571" cy="6858000"/>
              <a:chOff x="6333672" y="0"/>
              <a:chExt cx="3374571" cy="685800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22" name="Freeform 21"/>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5" name="TextBox 24"/>
            <p:cNvSpPr txBox="1"/>
            <p:nvPr/>
          </p:nvSpPr>
          <p:spPr>
            <a:xfrm>
              <a:off x="9242697" y="584492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26" name="TextBox 25"/>
            <p:cNvSpPr txBox="1"/>
            <p:nvPr/>
          </p:nvSpPr>
          <p:spPr>
            <a:xfrm>
              <a:off x="10621917" y="5845937"/>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Explore</a:t>
              </a:r>
            </a:p>
          </p:txBody>
        </p:sp>
        <p:sp>
          <p:nvSpPr>
            <p:cNvPr id="27" name="TextBox 26"/>
            <p:cNvSpPr txBox="1"/>
            <p:nvPr/>
          </p:nvSpPr>
          <p:spPr>
            <a:xfrm>
              <a:off x="11300097" y="584492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28" name="Oval 27"/>
            <p:cNvSpPr/>
            <p:nvPr/>
          </p:nvSpPr>
          <p:spPr>
            <a:xfrm>
              <a:off x="10115282" y="586016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29" name="TextBox 28"/>
            <p:cNvSpPr txBox="1"/>
            <p:nvPr/>
          </p:nvSpPr>
          <p:spPr>
            <a:xfrm>
              <a:off x="9920877" y="5844861"/>
              <a:ext cx="701040" cy="52706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My Bikes</a:t>
              </a:r>
            </a:p>
          </p:txBody>
        </p:sp>
      </p:grpSp>
    </p:spTree>
    <p:extLst>
      <p:ext uri="{BB962C8B-B14F-4D97-AF65-F5344CB8AC3E}">
        <p14:creationId xmlns:p14="http://schemas.microsoft.com/office/powerpoint/2010/main" val="4173789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p:cNvSpPr/>
          <p:nvPr/>
        </p:nvSpPr>
        <p:spPr>
          <a:xfrm>
            <a:off x="480060" y="175260"/>
            <a:ext cx="10828020" cy="599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2" name="Group 1"/>
          <p:cNvGrpSpPr/>
          <p:nvPr/>
        </p:nvGrpSpPr>
        <p:grpSpPr>
          <a:xfrm>
            <a:off x="1767587" y="0"/>
            <a:ext cx="3374571" cy="6858000"/>
            <a:chOff x="4950097" y="0"/>
            <a:chExt cx="3374571" cy="6858000"/>
          </a:xfrm>
        </p:grpSpPr>
        <p:grpSp>
          <p:nvGrpSpPr>
            <p:cNvPr id="33" name="Group 32"/>
            <p:cNvGrpSpPr/>
            <p:nvPr/>
          </p:nvGrpSpPr>
          <p:grpSpPr>
            <a:xfrm>
              <a:off x="4950097" y="0"/>
              <a:ext cx="3374571" cy="6858000"/>
              <a:chOff x="6333672" y="0"/>
              <a:chExt cx="3374571" cy="6858000"/>
            </a:xfrm>
          </p:grpSpPr>
          <p:pic>
            <p:nvPicPr>
              <p:cNvPr id="36" name="Picture 35"/>
              <p:cNvPicPr>
                <a:picLocks noChangeAspect="1"/>
              </p:cNvPicPr>
              <p:nvPr/>
            </p:nvPicPr>
            <p:blipFill>
              <a:blip r:embed="rId2">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44" name="Freeform 43"/>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8" name="TextBox 37"/>
            <p:cNvSpPr txBox="1"/>
            <p:nvPr/>
          </p:nvSpPr>
          <p:spPr>
            <a:xfrm>
              <a:off x="53218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45" name="TextBox 44"/>
            <p:cNvSpPr txBox="1"/>
            <p:nvPr/>
          </p:nvSpPr>
          <p:spPr>
            <a:xfrm>
              <a:off x="6701079" y="5849717"/>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Explore</a:t>
              </a:r>
            </a:p>
          </p:txBody>
        </p:sp>
        <p:sp>
          <p:nvSpPr>
            <p:cNvPr id="46" name="TextBox 45"/>
            <p:cNvSpPr txBox="1"/>
            <p:nvPr/>
          </p:nvSpPr>
          <p:spPr>
            <a:xfrm>
              <a:off x="73792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8" name="Oval 7"/>
            <p:cNvSpPr/>
            <p:nvPr/>
          </p:nvSpPr>
          <p:spPr>
            <a:xfrm>
              <a:off x="6194444" y="586394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39" name="TextBox 38"/>
            <p:cNvSpPr txBox="1"/>
            <p:nvPr/>
          </p:nvSpPr>
          <p:spPr>
            <a:xfrm>
              <a:off x="6000039" y="584864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grpSp>
        <p:nvGrpSpPr>
          <p:cNvPr id="3" name="Group 2"/>
          <p:cNvGrpSpPr/>
          <p:nvPr/>
        </p:nvGrpSpPr>
        <p:grpSpPr>
          <a:xfrm>
            <a:off x="7049589" y="0"/>
            <a:ext cx="3374571" cy="6858000"/>
            <a:chOff x="8817429" y="0"/>
            <a:chExt cx="3374571" cy="6858000"/>
          </a:xfrm>
        </p:grpSpPr>
        <p:grpSp>
          <p:nvGrpSpPr>
            <p:cNvPr id="16" name="Group 15"/>
            <p:cNvGrpSpPr/>
            <p:nvPr/>
          </p:nvGrpSpPr>
          <p:grpSpPr>
            <a:xfrm>
              <a:off x="8817429" y="0"/>
              <a:ext cx="3374571" cy="6858000"/>
              <a:chOff x="6333672" y="0"/>
              <a:chExt cx="3374571" cy="685800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22" name="Freeform 21"/>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5" name="TextBox 24"/>
            <p:cNvSpPr txBox="1"/>
            <p:nvPr/>
          </p:nvSpPr>
          <p:spPr>
            <a:xfrm>
              <a:off x="9242697" y="584492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26" name="TextBox 25"/>
            <p:cNvSpPr txBox="1"/>
            <p:nvPr/>
          </p:nvSpPr>
          <p:spPr>
            <a:xfrm>
              <a:off x="10621917" y="5845937"/>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Explore</a:t>
              </a:r>
            </a:p>
          </p:txBody>
        </p:sp>
        <p:sp>
          <p:nvSpPr>
            <p:cNvPr id="27" name="TextBox 26"/>
            <p:cNvSpPr txBox="1"/>
            <p:nvPr/>
          </p:nvSpPr>
          <p:spPr>
            <a:xfrm>
              <a:off x="11300097" y="5844921"/>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Profile</a:t>
              </a:r>
            </a:p>
          </p:txBody>
        </p:sp>
        <p:sp>
          <p:nvSpPr>
            <p:cNvPr id="28" name="Oval 27"/>
            <p:cNvSpPr/>
            <p:nvPr/>
          </p:nvSpPr>
          <p:spPr>
            <a:xfrm>
              <a:off x="10115282" y="586016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29" name="TextBox 28"/>
            <p:cNvSpPr txBox="1"/>
            <p:nvPr/>
          </p:nvSpPr>
          <p:spPr>
            <a:xfrm>
              <a:off x="9920877" y="584486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spTree>
    <p:extLst>
      <p:ext uri="{BB962C8B-B14F-4D97-AF65-F5344CB8AC3E}">
        <p14:creationId xmlns:p14="http://schemas.microsoft.com/office/powerpoint/2010/main" val="1617093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xmlns="" id="{5529E022-3DA9-43DC-60D8-260BDA597FD5}"/>
              </a:ext>
            </a:extLst>
          </p:cNvPr>
          <p:cNvGrpSpPr/>
          <p:nvPr/>
        </p:nvGrpSpPr>
        <p:grpSpPr>
          <a:xfrm>
            <a:off x="1231559" y="0"/>
            <a:ext cx="3374571" cy="6858000"/>
            <a:chOff x="1231559" y="0"/>
            <a:chExt cx="3374571" cy="6858000"/>
          </a:xfrm>
        </p:grpSpPr>
        <p:sp>
          <p:nvSpPr>
            <p:cNvPr id="17" name="Rounded Rectangle 16"/>
            <p:cNvSpPr/>
            <p:nvPr/>
          </p:nvSpPr>
          <p:spPr>
            <a:xfrm>
              <a:off x="1304641" y="156210"/>
              <a:ext cx="3250348" cy="6545579"/>
            </a:xfrm>
            <a:prstGeom prst="roundRect">
              <a:avLst/>
            </a:prstGeom>
            <a:solidFill>
              <a:srgbClr val="FFFA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6" name="Group 5"/>
            <p:cNvGrpSpPr/>
            <p:nvPr/>
          </p:nvGrpSpPr>
          <p:grpSpPr>
            <a:xfrm>
              <a:off x="1231559" y="0"/>
              <a:ext cx="3374571" cy="6858000"/>
              <a:chOff x="1231559" y="0"/>
              <a:chExt cx="3374571" cy="685800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1934" y="463241"/>
                <a:ext cx="778707" cy="778707"/>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1231559"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3" name="TextBox 2"/>
              <p:cNvSpPr txBox="1"/>
              <p:nvPr/>
            </p:nvSpPr>
            <p:spPr>
              <a:xfrm>
                <a:off x="2009781" y="718728"/>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grpSp>
        <p:pic>
          <p:nvPicPr>
            <p:cNvPr id="5" name="Picture 4"/>
            <p:cNvPicPr>
              <a:picLocks noChangeAspect="1"/>
            </p:cNvPicPr>
            <p:nvPr/>
          </p:nvPicPr>
          <p:blipFill>
            <a:blip r:embed="rId4"/>
            <a:stretch>
              <a:fillRect/>
            </a:stretch>
          </p:blipFill>
          <p:spPr>
            <a:xfrm>
              <a:off x="1518285" y="1374325"/>
              <a:ext cx="2801118" cy="3324188"/>
            </a:xfrm>
            <a:prstGeom prst="rect">
              <a:avLst/>
            </a:prstGeom>
          </p:spPr>
        </p:pic>
      </p:grpSp>
      <p:grpSp>
        <p:nvGrpSpPr>
          <p:cNvPr id="14" name="Group 13">
            <a:extLst>
              <a:ext uri="{FF2B5EF4-FFF2-40B4-BE49-F238E27FC236}">
                <a16:creationId xmlns:a16="http://schemas.microsoft.com/office/drawing/2014/main" xmlns="" id="{829B7B56-B100-8007-E4E7-58C1145B43A9}"/>
              </a:ext>
            </a:extLst>
          </p:cNvPr>
          <p:cNvGrpSpPr/>
          <p:nvPr/>
        </p:nvGrpSpPr>
        <p:grpSpPr>
          <a:xfrm>
            <a:off x="6768759" y="0"/>
            <a:ext cx="3374571" cy="6858000"/>
            <a:chOff x="6768759" y="0"/>
            <a:chExt cx="3374571" cy="6858000"/>
          </a:xfrm>
        </p:grpSpPr>
        <p:sp>
          <p:nvSpPr>
            <p:cNvPr id="18" name="Rounded Rectangle 17"/>
            <p:cNvSpPr/>
            <p:nvPr/>
          </p:nvSpPr>
          <p:spPr>
            <a:xfrm>
              <a:off x="6830870" y="156209"/>
              <a:ext cx="3250348" cy="6545579"/>
            </a:xfrm>
            <a:prstGeom prst="roundRect">
              <a:avLst/>
            </a:prstGeom>
            <a:solidFill>
              <a:srgbClr val="FFFA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9" name="Group 8"/>
            <p:cNvGrpSpPr/>
            <p:nvPr/>
          </p:nvGrpSpPr>
          <p:grpSpPr>
            <a:xfrm>
              <a:off x="6768759" y="0"/>
              <a:ext cx="3374571" cy="6858000"/>
              <a:chOff x="1231559" y="0"/>
              <a:chExt cx="3374571" cy="685800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1934" y="463241"/>
                <a:ext cx="778707" cy="778707"/>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1231559"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12" name="TextBox 11"/>
              <p:cNvSpPr txBox="1"/>
              <p:nvPr/>
            </p:nvSpPr>
            <p:spPr>
              <a:xfrm>
                <a:off x="2009781" y="718728"/>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grpSp>
        <p:pic>
          <p:nvPicPr>
            <p:cNvPr id="13" name="Picture 12"/>
            <p:cNvPicPr>
              <a:picLocks noChangeAspect="1"/>
            </p:cNvPicPr>
            <p:nvPr/>
          </p:nvPicPr>
          <p:blipFill>
            <a:blip r:embed="rId4"/>
            <a:stretch>
              <a:fillRect/>
            </a:stretch>
          </p:blipFill>
          <p:spPr>
            <a:xfrm>
              <a:off x="7055485" y="1374325"/>
              <a:ext cx="2801118" cy="3324188"/>
            </a:xfrm>
            <a:prstGeom prst="rect">
              <a:avLst/>
            </a:prstGeom>
          </p:spPr>
        </p:pic>
        <p:sp>
          <p:nvSpPr>
            <p:cNvPr id="7" name="TextBox 6"/>
            <p:cNvSpPr txBox="1"/>
            <p:nvPr/>
          </p:nvSpPr>
          <p:spPr>
            <a:xfrm>
              <a:off x="7656286" y="1960676"/>
              <a:ext cx="2201244" cy="253916"/>
            </a:xfrm>
            <a:prstGeom prst="rect">
              <a:avLst/>
            </a:prstGeom>
            <a:noFill/>
          </p:spPr>
          <p:txBody>
            <a:bodyPr wrap="none" rtlCol="0">
              <a:spAutoFit/>
            </a:bodyPr>
            <a:lstStyle/>
            <a:p>
              <a:r>
                <a:rPr lang="en-US" sz="1050" dirty="0">
                  <a:solidFill>
                    <a:srgbClr val="FF0000"/>
                  </a:solidFill>
                  <a:latin typeface="Lato" panose="020F0502020204030203" pitchFamily="34" charset="0"/>
                </a:rPr>
                <a:t>Invalid email/ Email does not exist.</a:t>
              </a:r>
              <a:endParaRPr lang="en-AU" sz="1100" dirty="0">
                <a:solidFill>
                  <a:srgbClr val="FF0000"/>
                </a:solidFill>
                <a:latin typeface="Lato" panose="020F0502020204030203" pitchFamily="34" charset="0"/>
              </a:endParaRPr>
            </a:p>
          </p:txBody>
        </p:sp>
        <p:sp>
          <p:nvSpPr>
            <p:cNvPr id="15" name="TextBox 14"/>
            <p:cNvSpPr txBox="1"/>
            <p:nvPr/>
          </p:nvSpPr>
          <p:spPr>
            <a:xfrm>
              <a:off x="7895771" y="2751051"/>
              <a:ext cx="1952779" cy="253916"/>
            </a:xfrm>
            <a:prstGeom prst="rect">
              <a:avLst/>
            </a:prstGeom>
            <a:noFill/>
          </p:spPr>
          <p:txBody>
            <a:bodyPr wrap="none" rtlCol="0">
              <a:spAutoFit/>
            </a:bodyPr>
            <a:lstStyle/>
            <a:p>
              <a:r>
                <a:rPr lang="en-US" sz="1050" dirty="0">
                  <a:solidFill>
                    <a:srgbClr val="FF0000"/>
                  </a:solidFill>
                  <a:latin typeface="Lato" panose="020F0502020204030203" pitchFamily="34" charset="0"/>
                </a:rPr>
                <a:t>Incorrect password. Try again.</a:t>
              </a:r>
              <a:endParaRPr lang="en-AU" sz="1100" dirty="0">
                <a:solidFill>
                  <a:srgbClr val="FF0000"/>
                </a:solidFill>
                <a:latin typeface="Lato" panose="020F0502020204030203" pitchFamily="34" charset="0"/>
              </a:endParaRPr>
            </a:p>
          </p:txBody>
        </p:sp>
      </p:grpSp>
      <p:sp>
        <p:nvSpPr>
          <p:cNvPr id="4" name="TextBox 3"/>
          <p:cNvSpPr txBox="1"/>
          <p:nvPr/>
        </p:nvSpPr>
        <p:spPr>
          <a:xfrm rot="16200000">
            <a:off x="-1440419" y="1438888"/>
            <a:ext cx="3647217" cy="769441"/>
          </a:xfrm>
          <a:prstGeom prst="rect">
            <a:avLst/>
          </a:prstGeom>
          <a:noFill/>
        </p:spPr>
        <p:txBody>
          <a:bodyPr wrap="none" rtlCol="0">
            <a:spAutoFit/>
          </a:bodyPr>
          <a:lstStyle/>
          <a:p>
            <a:r>
              <a:rPr lang="en-US" sz="4400" b="1" dirty="0"/>
              <a:t>Sign in Screens</a:t>
            </a:r>
            <a:endParaRPr lang="en-AU" sz="4400" b="1" dirty="0"/>
          </a:p>
        </p:txBody>
      </p:sp>
    </p:spTree>
    <p:extLst>
      <p:ext uri="{BB962C8B-B14F-4D97-AF65-F5344CB8AC3E}">
        <p14:creationId xmlns:p14="http://schemas.microsoft.com/office/powerpoint/2010/main" val="310256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6200000">
            <a:off x="-3045810" y="3044278"/>
            <a:ext cx="6858000" cy="769441"/>
          </a:xfrm>
          <a:prstGeom prst="rect">
            <a:avLst/>
          </a:prstGeom>
          <a:noFill/>
        </p:spPr>
        <p:txBody>
          <a:bodyPr wrap="square" rtlCol="0">
            <a:spAutoFit/>
          </a:bodyPr>
          <a:lstStyle/>
          <a:p>
            <a:r>
              <a:rPr lang="en-US" sz="4400" b="1" dirty="0"/>
              <a:t>Sign up Screens</a:t>
            </a:r>
            <a:endParaRPr lang="en-AU" sz="4400" b="1" dirty="0"/>
          </a:p>
        </p:txBody>
      </p:sp>
      <p:grpSp>
        <p:nvGrpSpPr>
          <p:cNvPr id="8" name="Group 7">
            <a:extLst>
              <a:ext uri="{FF2B5EF4-FFF2-40B4-BE49-F238E27FC236}">
                <a16:creationId xmlns:a16="http://schemas.microsoft.com/office/drawing/2014/main" xmlns="" id="{2E1879EF-F894-7F37-273D-7FE064CF35A8}"/>
              </a:ext>
            </a:extLst>
          </p:cNvPr>
          <p:cNvGrpSpPr/>
          <p:nvPr/>
        </p:nvGrpSpPr>
        <p:grpSpPr>
          <a:xfrm>
            <a:off x="4980599" y="0"/>
            <a:ext cx="3374571" cy="6858000"/>
            <a:chOff x="4980599" y="0"/>
            <a:chExt cx="3374571" cy="6858000"/>
          </a:xfrm>
        </p:grpSpPr>
        <p:sp>
          <p:nvSpPr>
            <p:cNvPr id="94" name="Rounded Rectangle 93"/>
            <p:cNvSpPr/>
            <p:nvPr/>
          </p:nvSpPr>
          <p:spPr>
            <a:xfrm>
              <a:off x="5030674" y="121921"/>
              <a:ext cx="3250348" cy="6545579"/>
            </a:xfrm>
            <a:prstGeom prst="roundRect">
              <a:avLst/>
            </a:prstGeom>
            <a:solidFill>
              <a:srgbClr val="FFFA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7" name="TextBox 6"/>
            <p:cNvSpPr txBox="1"/>
            <p:nvPr/>
          </p:nvSpPr>
          <p:spPr>
            <a:xfrm>
              <a:off x="7127958" y="1617297"/>
              <a:ext cx="965329" cy="253916"/>
            </a:xfrm>
            <a:prstGeom prst="rect">
              <a:avLst/>
            </a:prstGeom>
            <a:noFill/>
          </p:spPr>
          <p:txBody>
            <a:bodyPr wrap="none" rtlCol="0">
              <a:spAutoFit/>
            </a:bodyPr>
            <a:lstStyle/>
            <a:p>
              <a:r>
                <a:rPr lang="en-US" sz="1050" dirty="0">
                  <a:solidFill>
                    <a:srgbClr val="FF0000"/>
                  </a:solidFill>
                  <a:latin typeface="Lato" panose="020F0502020204030203" pitchFamily="34" charset="0"/>
                </a:rPr>
                <a:t>Invalid name.</a:t>
              </a:r>
              <a:endParaRPr lang="en-AU" sz="1100" dirty="0">
                <a:solidFill>
                  <a:srgbClr val="FF0000"/>
                </a:solidFill>
                <a:latin typeface="Lato" panose="020F0502020204030203" pitchFamily="34" charset="0"/>
              </a:endParaRPr>
            </a:p>
          </p:txBody>
        </p:sp>
        <p:grpSp>
          <p:nvGrpSpPr>
            <p:cNvPr id="38" name="Group 37"/>
            <p:cNvGrpSpPr/>
            <p:nvPr/>
          </p:nvGrpSpPr>
          <p:grpSpPr>
            <a:xfrm>
              <a:off x="4980599" y="0"/>
              <a:ext cx="3374571" cy="6858000"/>
              <a:chOff x="1231559" y="0"/>
              <a:chExt cx="3374571" cy="6858000"/>
            </a:xfrm>
          </p:grpSpPr>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1934" y="463241"/>
                <a:ext cx="778707" cy="778707"/>
              </a:xfrm>
              <a:prstGeom prst="rect">
                <a:avLst/>
              </a:prstGeom>
            </p:spPr>
          </p:pic>
          <p:pic>
            <p:nvPicPr>
              <p:cNvPr id="59" name="Picture 58"/>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1231559"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60" name="TextBox 59"/>
              <p:cNvSpPr txBox="1"/>
              <p:nvPr/>
            </p:nvSpPr>
            <p:spPr>
              <a:xfrm>
                <a:off x="2009781" y="718728"/>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grpSp>
        <p:sp>
          <p:nvSpPr>
            <p:cNvPr id="39" name="TextBox 38"/>
            <p:cNvSpPr txBox="1"/>
            <p:nvPr/>
          </p:nvSpPr>
          <p:spPr>
            <a:xfrm>
              <a:off x="5176471" y="1118837"/>
              <a:ext cx="2286413" cy="369332"/>
            </a:xfrm>
            <a:prstGeom prst="rect">
              <a:avLst/>
            </a:prstGeom>
            <a:noFill/>
          </p:spPr>
          <p:txBody>
            <a:bodyPr wrap="square" rtlCol="0">
              <a:spAutoFit/>
            </a:bodyPr>
            <a:lstStyle/>
            <a:p>
              <a:r>
                <a:rPr lang="en-US" b="1" dirty="0">
                  <a:solidFill>
                    <a:schemeClr val="tx1">
                      <a:lumMod val="65000"/>
                      <a:lumOff val="35000"/>
                    </a:schemeClr>
                  </a:solidFill>
                  <a:latin typeface="Comfortaa" pitchFamily="2" charset="0"/>
                </a:rPr>
                <a:t> </a:t>
              </a:r>
              <a:r>
                <a:rPr lang="en-US" b="1" dirty="0">
                  <a:solidFill>
                    <a:srgbClr val="506445"/>
                  </a:solidFill>
                  <a:latin typeface="Comfortaa" pitchFamily="2" charset="0"/>
                </a:rPr>
                <a:t>Sign up</a:t>
              </a:r>
              <a:endParaRPr lang="en-AU" b="1" dirty="0">
                <a:solidFill>
                  <a:srgbClr val="506445"/>
                </a:solidFill>
                <a:latin typeface="Comfortaa" pitchFamily="2" charset="0"/>
              </a:endParaRPr>
            </a:p>
          </p:txBody>
        </p:sp>
        <p:sp>
          <p:nvSpPr>
            <p:cNvPr id="40" name="Rounded Rectangle 39"/>
            <p:cNvSpPr/>
            <p:nvPr/>
          </p:nvSpPr>
          <p:spPr>
            <a:xfrm>
              <a:off x="5296284" y="1842777"/>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John Doe</a:t>
              </a:r>
              <a:endParaRPr lang="en-AU" dirty="0">
                <a:solidFill>
                  <a:schemeClr val="bg1">
                    <a:lumMod val="65000"/>
                  </a:schemeClr>
                </a:solidFill>
                <a:latin typeface="Lato" panose="020F0502020204030203" pitchFamily="34" charset="0"/>
              </a:endParaRPr>
            </a:p>
          </p:txBody>
        </p:sp>
        <p:sp>
          <p:nvSpPr>
            <p:cNvPr id="41" name="TextBox 40"/>
            <p:cNvSpPr txBox="1"/>
            <p:nvPr/>
          </p:nvSpPr>
          <p:spPr>
            <a:xfrm>
              <a:off x="5296284" y="1467016"/>
              <a:ext cx="2311851"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Full Name (as displayed on government ID)</a:t>
              </a:r>
              <a:endParaRPr lang="en-AU" sz="900" dirty="0">
                <a:solidFill>
                  <a:schemeClr val="tx1">
                    <a:lumMod val="65000"/>
                    <a:lumOff val="35000"/>
                  </a:schemeClr>
                </a:solidFill>
                <a:latin typeface="Lato" panose="020F0502020204030203" pitchFamily="34" charset="0"/>
              </a:endParaRPr>
            </a:p>
          </p:txBody>
        </p:sp>
        <p:sp>
          <p:nvSpPr>
            <p:cNvPr id="42" name="Rounded Rectangle 41"/>
            <p:cNvSpPr/>
            <p:nvPr/>
          </p:nvSpPr>
          <p:spPr>
            <a:xfrm>
              <a:off x="5296284" y="2489387"/>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DD/MM/YYYY</a:t>
              </a:r>
              <a:endParaRPr lang="en-AU" dirty="0">
                <a:solidFill>
                  <a:schemeClr val="bg1">
                    <a:lumMod val="65000"/>
                  </a:schemeClr>
                </a:solidFill>
                <a:latin typeface="Lato" panose="020F0502020204030203" pitchFamily="34" charset="0"/>
              </a:endParaRPr>
            </a:p>
          </p:txBody>
        </p:sp>
        <p:sp>
          <p:nvSpPr>
            <p:cNvPr id="43" name="TextBox 42"/>
            <p:cNvSpPr txBox="1"/>
            <p:nvPr/>
          </p:nvSpPr>
          <p:spPr>
            <a:xfrm>
              <a:off x="5296284" y="2243166"/>
              <a:ext cx="840295"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Date of Birth</a:t>
              </a:r>
              <a:endParaRPr lang="en-AU" sz="900" dirty="0">
                <a:solidFill>
                  <a:schemeClr val="tx1">
                    <a:lumMod val="65000"/>
                    <a:lumOff val="35000"/>
                  </a:schemeClr>
                </a:solidFill>
                <a:latin typeface="Lato" panose="020F0502020204030203" pitchFamily="34" charset="0"/>
              </a:endParaRPr>
            </a:p>
          </p:txBody>
        </p:sp>
        <p:sp>
          <p:nvSpPr>
            <p:cNvPr id="44" name="Rounded Rectangle 43"/>
            <p:cNvSpPr/>
            <p:nvPr/>
          </p:nvSpPr>
          <p:spPr>
            <a:xfrm>
              <a:off x="5296284" y="3134069"/>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john@micro2move.com</a:t>
              </a:r>
              <a:endParaRPr lang="en-AU" dirty="0">
                <a:solidFill>
                  <a:schemeClr val="bg1">
                    <a:lumMod val="65000"/>
                  </a:schemeClr>
                </a:solidFill>
                <a:latin typeface="Lato" panose="020F0502020204030203" pitchFamily="34" charset="0"/>
              </a:endParaRPr>
            </a:p>
          </p:txBody>
        </p:sp>
        <p:sp>
          <p:nvSpPr>
            <p:cNvPr id="45" name="TextBox 44"/>
            <p:cNvSpPr txBox="1"/>
            <p:nvPr/>
          </p:nvSpPr>
          <p:spPr>
            <a:xfrm>
              <a:off x="5296284" y="2887848"/>
              <a:ext cx="1619354"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Email (for receipts and rides)</a:t>
              </a:r>
              <a:endParaRPr lang="en-AU" sz="900" dirty="0">
                <a:solidFill>
                  <a:schemeClr val="tx1">
                    <a:lumMod val="65000"/>
                    <a:lumOff val="35000"/>
                  </a:schemeClr>
                </a:solidFill>
                <a:latin typeface="Lato" panose="020F0502020204030203" pitchFamily="34" charset="0"/>
              </a:endParaRPr>
            </a:p>
          </p:txBody>
        </p:sp>
        <p:sp>
          <p:nvSpPr>
            <p:cNvPr id="46" name="Rounded Rectangle 45"/>
            <p:cNvSpPr/>
            <p:nvPr/>
          </p:nvSpPr>
          <p:spPr>
            <a:xfrm>
              <a:off x="5296284" y="3780372"/>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1050" dirty="0">
                <a:solidFill>
                  <a:schemeClr val="bg1">
                    <a:lumMod val="65000"/>
                  </a:schemeClr>
                </a:solidFill>
                <a:latin typeface="Lato" panose="020F0502020204030203" pitchFamily="34" charset="0"/>
              </a:endParaRPr>
            </a:p>
            <a:p>
              <a:r>
                <a:rPr lang="en-AU" sz="800" dirty="0">
                  <a:solidFill>
                    <a:schemeClr val="bg1">
                      <a:lumMod val="65000"/>
                    </a:schemeClr>
                  </a:solidFill>
                  <a:latin typeface="Lato" panose="020F0502020204030203" pitchFamily="34" charset="0"/>
                </a:rPr>
                <a:t>⬤⬤⬤⬤⬤⬤</a:t>
              </a:r>
            </a:p>
            <a:p>
              <a:endParaRPr lang="en-AU" sz="1050" dirty="0">
                <a:solidFill>
                  <a:schemeClr val="bg1">
                    <a:lumMod val="65000"/>
                  </a:schemeClr>
                </a:solidFill>
                <a:latin typeface="Lato" panose="020F0502020204030203" pitchFamily="34" charset="0"/>
              </a:endParaRPr>
            </a:p>
          </p:txBody>
        </p:sp>
        <p:sp>
          <p:nvSpPr>
            <p:cNvPr id="47" name="TextBox 46"/>
            <p:cNvSpPr txBox="1"/>
            <p:nvPr/>
          </p:nvSpPr>
          <p:spPr>
            <a:xfrm>
              <a:off x="5296284" y="3534151"/>
              <a:ext cx="1048685"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Create Password</a:t>
              </a:r>
              <a:endParaRPr lang="en-AU" sz="900" dirty="0">
                <a:solidFill>
                  <a:schemeClr val="tx1">
                    <a:lumMod val="65000"/>
                    <a:lumOff val="35000"/>
                  </a:schemeClr>
                </a:solidFill>
                <a:latin typeface="Lato" panose="020F0502020204030203" pitchFamily="34" charset="0"/>
              </a:endParaRPr>
            </a:p>
          </p:txBody>
        </p:sp>
        <p:sp>
          <p:nvSpPr>
            <p:cNvPr id="48" name="Rectangle 47"/>
            <p:cNvSpPr/>
            <p:nvPr/>
          </p:nvSpPr>
          <p:spPr>
            <a:xfrm>
              <a:off x="5334296" y="4321336"/>
              <a:ext cx="193424" cy="210677"/>
            </a:xfrm>
            <a:prstGeom prst="rect">
              <a:avLst/>
            </a:prstGeom>
            <a:solidFill>
              <a:srgbClr val="F4E1FF"/>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TextBox 48"/>
            <p:cNvSpPr txBox="1"/>
            <p:nvPr/>
          </p:nvSpPr>
          <p:spPr>
            <a:xfrm>
              <a:off x="5527720" y="4321336"/>
              <a:ext cx="1919115" cy="246221"/>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I accept the</a:t>
              </a:r>
              <a:r>
                <a:rPr lang="en-US" sz="900" dirty="0">
                  <a:latin typeface="Lato" panose="020F0502020204030203" pitchFamily="34" charset="0"/>
                </a:rPr>
                <a:t> </a:t>
              </a:r>
              <a:r>
                <a:rPr lang="en-US" sz="1000" b="1" u="sng" dirty="0">
                  <a:solidFill>
                    <a:srgbClr val="9510E4"/>
                  </a:solidFill>
                  <a:latin typeface="Lato" panose="020F0502020204030203" pitchFamily="34" charset="0"/>
                </a:rPr>
                <a:t>Terms &amp; Conditions</a:t>
              </a:r>
              <a:endParaRPr lang="en-AU" sz="900" b="1" u="sng" dirty="0">
                <a:solidFill>
                  <a:srgbClr val="9510E4"/>
                </a:solidFill>
                <a:latin typeface="Lato" panose="020F0502020204030203" pitchFamily="34" charset="0"/>
              </a:endParaRPr>
            </a:p>
          </p:txBody>
        </p:sp>
        <p:sp>
          <p:nvSpPr>
            <p:cNvPr id="50" name="Rounded Rectangle 49"/>
            <p:cNvSpPr/>
            <p:nvPr/>
          </p:nvSpPr>
          <p:spPr>
            <a:xfrm>
              <a:off x="5296284" y="4782644"/>
              <a:ext cx="1279775" cy="840324"/>
            </a:xfrm>
            <a:prstGeom prst="roundRect">
              <a:avLst/>
            </a:prstGeom>
            <a:solidFill>
              <a:srgbClr val="F4E1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Rounded Rectangle 50"/>
            <p:cNvSpPr/>
            <p:nvPr/>
          </p:nvSpPr>
          <p:spPr>
            <a:xfrm>
              <a:off x="6679580" y="4782644"/>
              <a:ext cx="1362752" cy="840324"/>
            </a:xfrm>
            <a:prstGeom prst="roundRect">
              <a:avLst/>
            </a:prstGeom>
            <a:solidFill>
              <a:srgbClr val="F4E1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TextBox 51"/>
            <p:cNvSpPr txBox="1"/>
            <p:nvPr/>
          </p:nvSpPr>
          <p:spPr>
            <a:xfrm>
              <a:off x="5248717" y="4896542"/>
              <a:ext cx="1359668" cy="230832"/>
            </a:xfrm>
            <a:prstGeom prst="rect">
              <a:avLst/>
            </a:prstGeom>
            <a:noFill/>
          </p:spPr>
          <p:txBody>
            <a:bodyPr wrap="none" rtlCol="0">
              <a:spAutoFit/>
            </a:bodyPr>
            <a:lstStyle/>
            <a:p>
              <a:pPr algn="ctr"/>
              <a:r>
                <a:rPr lang="en-US" sz="900" dirty="0">
                  <a:solidFill>
                    <a:schemeClr val="tx1">
                      <a:lumMod val="65000"/>
                      <a:lumOff val="35000"/>
                    </a:schemeClr>
                  </a:solidFill>
                  <a:latin typeface="Lato" panose="020F0502020204030203" pitchFamily="34" charset="0"/>
                </a:rPr>
                <a:t>Upload Government ID</a:t>
              </a:r>
              <a:endParaRPr lang="en-AU" sz="900" dirty="0">
                <a:solidFill>
                  <a:schemeClr val="tx1">
                    <a:lumMod val="65000"/>
                    <a:lumOff val="35000"/>
                  </a:schemeClr>
                </a:solidFill>
                <a:latin typeface="Lato" panose="020F0502020204030203" pitchFamily="34" charset="0"/>
              </a:endParaRPr>
            </a:p>
          </p:txBody>
        </p:sp>
        <p:sp>
          <p:nvSpPr>
            <p:cNvPr id="53" name="TextBox 52"/>
            <p:cNvSpPr txBox="1"/>
            <p:nvPr/>
          </p:nvSpPr>
          <p:spPr>
            <a:xfrm>
              <a:off x="6731622" y="4820342"/>
              <a:ext cx="1258678" cy="369332"/>
            </a:xfrm>
            <a:prstGeom prst="rect">
              <a:avLst/>
            </a:prstGeom>
            <a:noFill/>
          </p:spPr>
          <p:txBody>
            <a:bodyPr wrap="none" rtlCol="0">
              <a:spAutoFit/>
            </a:bodyPr>
            <a:lstStyle/>
            <a:p>
              <a:pPr algn="ctr"/>
              <a:r>
                <a:rPr lang="en-US" sz="900" dirty="0">
                  <a:solidFill>
                    <a:schemeClr val="tx1">
                      <a:lumMod val="65000"/>
                      <a:lumOff val="35000"/>
                    </a:schemeClr>
                  </a:solidFill>
                  <a:latin typeface="Lato" panose="020F0502020204030203" pitchFamily="34" charset="0"/>
                </a:rPr>
                <a:t>Take Selfie Holding </a:t>
              </a:r>
            </a:p>
            <a:p>
              <a:pPr algn="ctr"/>
              <a:r>
                <a:rPr lang="en-US" sz="900" dirty="0">
                  <a:solidFill>
                    <a:schemeClr val="tx1">
                      <a:lumMod val="65000"/>
                      <a:lumOff val="35000"/>
                    </a:schemeClr>
                  </a:solidFill>
                  <a:latin typeface="Lato" panose="020F0502020204030203" pitchFamily="34" charset="0"/>
                </a:rPr>
                <a:t>same Government ID</a:t>
              </a:r>
              <a:endParaRPr lang="en-AU" sz="900" dirty="0">
                <a:solidFill>
                  <a:schemeClr val="tx1">
                    <a:lumMod val="65000"/>
                    <a:lumOff val="35000"/>
                  </a:schemeClr>
                </a:solidFill>
                <a:latin typeface="Lato" panose="020F0502020204030203" pitchFamily="34" charset="0"/>
              </a:endParaRPr>
            </a:p>
          </p:txBody>
        </p:sp>
        <p:sp>
          <p:nvSpPr>
            <p:cNvPr id="54" name="Rectangle 53"/>
            <p:cNvSpPr/>
            <p:nvPr/>
          </p:nvSpPr>
          <p:spPr>
            <a:xfrm>
              <a:off x="5722683" y="5160572"/>
              <a:ext cx="413896" cy="369332"/>
            </a:xfrm>
            <a:prstGeom prst="rect">
              <a:avLst/>
            </a:prstGeom>
          </p:spPr>
          <p:txBody>
            <a:bodyPr wrap="none">
              <a:spAutoFit/>
            </a:bodyPr>
            <a:lstStyle/>
            <a:p>
              <a:r>
                <a:rPr lang="en-AU" b="1" dirty="0">
                  <a:solidFill>
                    <a:srgbClr val="9510E4"/>
                  </a:solidFill>
                  <a:latin typeface="Arial" panose="020B0604020202020204" pitchFamily="34" charset="0"/>
                </a:rPr>
                <a:t>⊕</a:t>
              </a:r>
              <a:endParaRPr lang="en-AU" b="1" dirty="0">
                <a:solidFill>
                  <a:srgbClr val="9510E4"/>
                </a:solidFill>
              </a:endParaRPr>
            </a:p>
          </p:txBody>
        </p:sp>
        <p:sp>
          <p:nvSpPr>
            <p:cNvPr id="55" name="Rectangle 54"/>
            <p:cNvSpPr/>
            <p:nvPr/>
          </p:nvSpPr>
          <p:spPr>
            <a:xfrm>
              <a:off x="7127958" y="5189674"/>
              <a:ext cx="583481" cy="400110"/>
            </a:xfrm>
            <a:prstGeom prst="rect">
              <a:avLst/>
            </a:prstGeom>
          </p:spPr>
          <p:txBody>
            <a:bodyPr wrap="square">
              <a:spAutoFit/>
            </a:bodyPr>
            <a:lstStyle/>
            <a:p>
              <a:r>
                <a:rPr lang="en-AU" sz="2000" dirty="0">
                  <a:solidFill>
                    <a:srgbClr val="9510E4"/>
                  </a:solidFill>
                  <a:latin typeface="Arial" panose="020B0604020202020204" pitchFamily="34" charset="0"/>
                </a:rPr>
                <a:t>📷</a:t>
              </a:r>
              <a:endParaRPr lang="en-AU" sz="2000" dirty="0">
                <a:solidFill>
                  <a:srgbClr val="9510E4"/>
                </a:solidFill>
              </a:endParaRPr>
            </a:p>
          </p:txBody>
        </p:sp>
        <p:sp>
          <p:nvSpPr>
            <p:cNvPr id="56" name="Rounded Rectangle 55"/>
            <p:cNvSpPr/>
            <p:nvPr/>
          </p:nvSpPr>
          <p:spPr>
            <a:xfrm>
              <a:off x="5296284" y="6164311"/>
              <a:ext cx="2743199" cy="399142"/>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Lato" panose="020F0502020204030203" pitchFamily="34" charset="0"/>
                </a:rPr>
                <a:t>Continue</a:t>
              </a:r>
              <a:endParaRPr lang="en-AU" sz="2800" b="1" dirty="0">
                <a:solidFill>
                  <a:schemeClr val="bg1"/>
                </a:solidFill>
                <a:latin typeface="Lato" panose="020F0502020204030203" pitchFamily="34" charset="0"/>
              </a:endParaRPr>
            </a:p>
          </p:txBody>
        </p:sp>
        <p:sp>
          <p:nvSpPr>
            <p:cNvPr id="61" name="TextBox 60"/>
            <p:cNvSpPr txBox="1"/>
            <p:nvPr/>
          </p:nvSpPr>
          <p:spPr>
            <a:xfrm>
              <a:off x="6092221" y="2235001"/>
              <a:ext cx="2056973" cy="253916"/>
            </a:xfrm>
            <a:prstGeom prst="rect">
              <a:avLst/>
            </a:prstGeom>
            <a:noFill/>
          </p:spPr>
          <p:txBody>
            <a:bodyPr wrap="none" rtlCol="0">
              <a:spAutoFit/>
            </a:bodyPr>
            <a:lstStyle/>
            <a:p>
              <a:r>
                <a:rPr lang="en-US" sz="1050" dirty="0">
                  <a:solidFill>
                    <a:srgbClr val="FF0000"/>
                  </a:solidFill>
                  <a:latin typeface="Lato" panose="020F0502020204030203" pitchFamily="34" charset="0"/>
                </a:rPr>
                <a:t>Age should be 16 years or more.</a:t>
              </a:r>
              <a:endParaRPr lang="en-AU" sz="1100" dirty="0">
                <a:solidFill>
                  <a:srgbClr val="FF0000"/>
                </a:solidFill>
                <a:latin typeface="Lato" panose="020F0502020204030203" pitchFamily="34" charset="0"/>
              </a:endParaRPr>
            </a:p>
          </p:txBody>
        </p:sp>
        <p:sp>
          <p:nvSpPr>
            <p:cNvPr id="62" name="TextBox 61"/>
            <p:cNvSpPr txBox="1"/>
            <p:nvPr/>
          </p:nvSpPr>
          <p:spPr>
            <a:xfrm>
              <a:off x="7127958" y="2889837"/>
              <a:ext cx="960519" cy="253916"/>
            </a:xfrm>
            <a:prstGeom prst="rect">
              <a:avLst/>
            </a:prstGeom>
            <a:noFill/>
          </p:spPr>
          <p:txBody>
            <a:bodyPr wrap="none" rtlCol="0">
              <a:spAutoFit/>
            </a:bodyPr>
            <a:lstStyle/>
            <a:p>
              <a:r>
                <a:rPr lang="en-US" sz="1050" dirty="0">
                  <a:solidFill>
                    <a:srgbClr val="FF0000"/>
                  </a:solidFill>
                  <a:latin typeface="Lato" panose="020F0502020204030203" pitchFamily="34" charset="0"/>
                </a:rPr>
                <a:t>Invalid email.</a:t>
              </a:r>
              <a:endParaRPr lang="en-AU" sz="1100" dirty="0">
                <a:solidFill>
                  <a:srgbClr val="FF0000"/>
                </a:solidFill>
                <a:latin typeface="Lato" panose="020F0502020204030203" pitchFamily="34" charset="0"/>
              </a:endParaRPr>
            </a:p>
          </p:txBody>
        </p:sp>
        <p:sp>
          <p:nvSpPr>
            <p:cNvPr id="63" name="TextBox 62"/>
            <p:cNvSpPr txBox="1"/>
            <p:nvPr/>
          </p:nvSpPr>
          <p:spPr>
            <a:xfrm>
              <a:off x="6727705" y="3034014"/>
              <a:ext cx="1374094" cy="253916"/>
            </a:xfrm>
            <a:prstGeom prst="rect">
              <a:avLst/>
            </a:prstGeom>
            <a:noFill/>
          </p:spPr>
          <p:txBody>
            <a:bodyPr wrap="none" rtlCol="0">
              <a:spAutoFit/>
            </a:bodyPr>
            <a:lstStyle/>
            <a:p>
              <a:r>
                <a:rPr lang="en-US" sz="1050" dirty="0">
                  <a:solidFill>
                    <a:srgbClr val="FF0000"/>
                  </a:solidFill>
                  <a:latin typeface="Lato" panose="020F0502020204030203" pitchFamily="34" charset="0"/>
                </a:rPr>
                <a:t>Email already exists.</a:t>
              </a:r>
              <a:endParaRPr lang="en-AU" sz="1100" dirty="0">
                <a:solidFill>
                  <a:srgbClr val="FF0000"/>
                </a:solidFill>
                <a:latin typeface="Lato" panose="020F0502020204030203" pitchFamily="34" charset="0"/>
              </a:endParaRPr>
            </a:p>
          </p:txBody>
        </p:sp>
        <p:sp>
          <p:nvSpPr>
            <p:cNvPr id="64" name="TextBox 63"/>
            <p:cNvSpPr txBox="1"/>
            <p:nvPr/>
          </p:nvSpPr>
          <p:spPr>
            <a:xfrm>
              <a:off x="6891738" y="3545157"/>
              <a:ext cx="1205779" cy="253916"/>
            </a:xfrm>
            <a:prstGeom prst="rect">
              <a:avLst/>
            </a:prstGeom>
            <a:noFill/>
          </p:spPr>
          <p:txBody>
            <a:bodyPr wrap="none" rtlCol="0">
              <a:spAutoFit/>
            </a:bodyPr>
            <a:lstStyle/>
            <a:p>
              <a:r>
                <a:rPr lang="en-US" sz="1050" dirty="0">
                  <a:solidFill>
                    <a:srgbClr val="FF0000"/>
                  </a:solidFill>
                  <a:latin typeface="Lato" panose="020F0502020204030203" pitchFamily="34" charset="0"/>
                </a:rPr>
                <a:t>Invalid password.</a:t>
              </a:r>
              <a:endParaRPr lang="en-AU" sz="1100" dirty="0">
                <a:solidFill>
                  <a:srgbClr val="FF0000"/>
                </a:solidFill>
                <a:latin typeface="Lato" panose="020F0502020204030203" pitchFamily="34" charset="0"/>
              </a:endParaRPr>
            </a:p>
          </p:txBody>
        </p:sp>
        <p:sp>
          <p:nvSpPr>
            <p:cNvPr id="65" name="TextBox 64"/>
            <p:cNvSpPr txBox="1"/>
            <p:nvPr/>
          </p:nvSpPr>
          <p:spPr>
            <a:xfrm>
              <a:off x="5527720" y="4482847"/>
              <a:ext cx="2400016" cy="253916"/>
            </a:xfrm>
            <a:prstGeom prst="rect">
              <a:avLst/>
            </a:prstGeom>
            <a:noFill/>
          </p:spPr>
          <p:txBody>
            <a:bodyPr wrap="none" rtlCol="0">
              <a:spAutoFit/>
            </a:bodyPr>
            <a:lstStyle/>
            <a:p>
              <a:r>
                <a:rPr lang="en-US" sz="1050" dirty="0">
                  <a:solidFill>
                    <a:srgbClr val="FF0000"/>
                  </a:solidFill>
                  <a:latin typeface="Lato" panose="020F0502020204030203" pitchFamily="34" charset="0"/>
                </a:rPr>
                <a:t>You must accept Terms &amp; Conditions.</a:t>
              </a:r>
              <a:endParaRPr lang="en-AU" sz="1100" dirty="0">
                <a:solidFill>
                  <a:srgbClr val="FF0000"/>
                </a:solidFill>
                <a:latin typeface="Lato" panose="020F0502020204030203" pitchFamily="34" charset="0"/>
              </a:endParaRPr>
            </a:p>
          </p:txBody>
        </p:sp>
        <p:sp>
          <p:nvSpPr>
            <p:cNvPr id="66" name="TextBox 65"/>
            <p:cNvSpPr txBox="1"/>
            <p:nvPr/>
          </p:nvSpPr>
          <p:spPr>
            <a:xfrm>
              <a:off x="5311423" y="5616849"/>
              <a:ext cx="2270173" cy="584775"/>
            </a:xfrm>
            <a:prstGeom prst="rect">
              <a:avLst/>
            </a:prstGeom>
            <a:noFill/>
          </p:spPr>
          <p:txBody>
            <a:bodyPr wrap="none" rtlCol="0">
              <a:spAutoFit/>
            </a:bodyPr>
            <a:lstStyle/>
            <a:p>
              <a:r>
                <a:rPr lang="en-US" sz="1050" dirty="0">
                  <a:solidFill>
                    <a:srgbClr val="FF0000"/>
                  </a:solidFill>
                  <a:latin typeface="Lato" panose="020F0502020204030203" pitchFamily="34" charset="0"/>
                </a:rPr>
                <a:t>Selfie does not match with Govt. ID.</a:t>
              </a:r>
              <a:br>
                <a:rPr lang="en-US" sz="1050" dirty="0">
                  <a:solidFill>
                    <a:srgbClr val="FF0000"/>
                  </a:solidFill>
                  <a:latin typeface="Lato" panose="020F0502020204030203" pitchFamily="34" charset="0"/>
                </a:rPr>
              </a:br>
              <a:r>
                <a:rPr lang="en-US" sz="1050" dirty="0">
                  <a:solidFill>
                    <a:srgbClr val="FF0000"/>
                  </a:solidFill>
                  <a:latin typeface="Lato" panose="020F0502020204030203" pitchFamily="34" charset="0"/>
                </a:rPr>
                <a:t>Invalid Govt. ID</a:t>
              </a:r>
            </a:p>
            <a:p>
              <a:r>
                <a:rPr lang="en-US" sz="1050" dirty="0">
                  <a:solidFill>
                    <a:srgbClr val="FF0000"/>
                  </a:solidFill>
                  <a:latin typeface="Lato" panose="020F0502020204030203" pitchFamily="34" charset="0"/>
                </a:rPr>
                <a:t>Other validation errors.</a:t>
              </a:r>
              <a:endParaRPr lang="en-AU" sz="1100" dirty="0">
                <a:solidFill>
                  <a:srgbClr val="FF0000"/>
                </a:solidFill>
                <a:latin typeface="Lato" panose="020F0502020204030203" pitchFamily="34" charset="0"/>
              </a:endParaRPr>
            </a:p>
          </p:txBody>
        </p:sp>
      </p:grpSp>
      <p:grpSp>
        <p:nvGrpSpPr>
          <p:cNvPr id="9" name="Group 8">
            <a:extLst>
              <a:ext uri="{FF2B5EF4-FFF2-40B4-BE49-F238E27FC236}">
                <a16:creationId xmlns:a16="http://schemas.microsoft.com/office/drawing/2014/main" xmlns="" id="{565DED42-80D2-5ACF-E36A-27B6FA7B8E63}"/>
              </a:ext>
            </a:extLst>
          </p:cNvPr>
          <p:cNvGrpSpPr/>
          <p:nvPr/>
        </p:nvGrpSpPr>
        <p:grpSpPr>
          <a:xfrm>
            <a:off x="8797320" y="7620"/>
            <a:ext cx="3374571" cy="6858000"/>
            <a:chOff x="8797320" y="7620"/>
            <a:chExt cx="3374571" cy="6858000"/>
          </a:xfrm>
        </p:grpSpPr>
        <p:sp>
          <p:nvSpPr>
            <p:cNvPr id="96" name="Rounded Rectangle 95"/>
            <p:cNvSpPr/>
            <p:nvPr/>
          </p:nvSpPr>
          <p:spPr>
            <a:xfrm>
              <a:off x="8840188" y="115509"/>
              <a:ext cx="3250348" cy="6545579"/>
            </a:xfrm>
            <a:prstGeom prst="roundRect">
              <a:avLst/>
            </a:prstGeom>
            <a:solidFill>
              <a:srgbClr val="FFFA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93" name="Group 92"/>
            <p:cNvGrpSpPr/>
            <p:nvPr/>
          </p:nvGrpSpPr>
          <p:grpSpPr>
            <a:xfrm>
              <a:off x="8797320" y="7620"/>
              <a:ext cx="3374571" cy="6858000"/>
              <a:chOff x="8797320" y="0"/>
              <a:chExt cx="3374571" cy="6858000"/>
            </a:xfrm>
          </p:grpSpPr>
          <p:grpSp>
            <p:nvGrpSpPr>
              <p:cNvPr id="68" name="Group 67"/>
              <p:cNvGrpSpPr/>
              <p:nvPr/>
            </p:nvGrpSpPr>
            <p:grpSpPr>
              <a:xfrm>
                <a:off x="8797320" y="0"/>
                <a:ext cx="3374571" cy="6858000"/>
                <a:chOff x="1231559" y="0"/>
                <a:chExt cx="3374571" cy="6858000"/>
              </a:xfrm>
            </p:grpSpPr>
            <p:pic>
              <p:nvPicPr>
                <p:cNvPr id="88" name="Picture 8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1934" y="463241"/>
                  <a:ext cx="778707" cy="778707"/>
                </a:xfrm>
                <a:prstGeom prst="rect">
                  <a:avLst/>
                </a:prstGeom>
              </p:spPr>
            </p:pic>
            <p:pic>
              <p:nvPicPr>
                <p:cNvPr id="89" name="Picture 88"/>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1231559"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90" name="TextBox 89"/>
                <p:cNvSpPr txBox="1"/>
                <p:nvPr/>
              </p:nvSpPr>
              <p:spPr>
                <a:xfrm>
                  <a:off x="2009781" y="718728"/>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grpSp>
          <p:sp>
            <p:nvSpPr>
              <p:cNvPr id="69" name="TextBox 68"/>
              <p:cNvSpPr txBox="1"/>
              <p:nvPr/>
            </p:nvSpPr>
            <p:spPr>
              <a:xfrm>
                <a:off x="8993192" y="1118837"/>
                <a:ext cx="2813829" cy="369332"/>
              </a:xfrm>
              <a:prstGeom prst="rect">
                <a:avLst/>
              </a:prstGeom>
              <a:noFill/>
            </p:spPr>
            <p:txBody>
              <a:bodyPr wrap="square" rtlCol="0">
                <a:spAutoFit/>
              </a:bodyPr>
              <a:lstStyle/>
              <a:p>
                <a:r>
                  <a:rPr lang="en-US" b="1" dirty="0">
                    <a:solidFill>
                      <a:srgbClr val="506445"/>
                    </a:solidFill>
                    <a:latin typeface="Comfortaa" pitchFamily="2" charset="0"/>
                  </a:rPr>
                  <a:t>Terms &amp; Conditions</a:t>
                </a:r>
                <a:endParaRPr lang="en-AU" b="1" dirty="0">
                  <a:solidFill>
                    <a:srgbClr val="506445"/>
                  </a:solidFill>
                  <a:latin typeface="Comfortaa" pitchFamily="2" charset="0"/>
                </a:endParaRPr>
              </a:p>
            </p:txBody>
          </p:sp>
          <p:sp>
            <p:nvSpPr>
              <p:cNvPr id="86" name="Rounded Rectangle 85"/>
              <p:cNvSpPr/>
              <p:nvPr/>
            </p:nvSpPr>
            <p:spPr>
              <a:xfrm>
                <a:off x="9113005" y="5722351"/>
                <a:ext cx="2743199" cy="399142"/>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Lato" panose="020F0502020204030203" pitchFamily="34" charset="0"/>
                  </a:rPr>
                  <a:t>OK</a:t>
                </a:r>
                <a:endParaRPr lang="en-AU" sz="2800" b="1" dirty="0">
                  <a:solidFill>
                    <a:schemeClr val="bg1"/>
                  </a:solidFill>
                  <a:latin typeface="Lato" panose="020F0502020204030203" pitchFamily="34" charset="0"/>
                </a:endParaRPr>
              </a:p>
            </p:txBody>
          </p:sp>
          <p:sp>
            <p:nvSpPr>
              <p:cNvPr id="91" name="TextBox 90"/>
              <p:cNvSpPr txBox="1"/>
              <p:nvPr/>
            </p:nvSpPr>
            <p:spPr>
              <a:xfrm>
                <a:off x="9059244" y="1488169"/>
                <a:ext cx="2858436" cy="3785652"/>
              </a:xfrm>
              <a:prstGeom prst="rect">
                <a:avLst/>
              </a:prstGeom>
              <a:noFill/>
            </p:spPr>
            <p:txBody>
              <a:bodyPr wrap="square" rtlCol="0">
                <a:spAutoFit/>
              </a:bodyPr>
              <a:lstStyle/>
              <a:p>
                <a:pPr algn="just"/>
                <a:r>
                  <a:rPr lang="en-US" sz="1200" dirty="0">
                    <a:solidFill>
                      <a:srgbClr val="506445"/>
                    </a:solidFill>
                    <a:latin typeface="Lato" panose="020F0502020204030203" pitchFamily="34" charset="0"/>
                  </a:rPr>
                  <a:t>Welcome to Micro2Move! Please read these Terms and Conditions carefully before using our services. By accessing or using the service, you agree to be bound by these terms. If you disagree with any part of the terms, you may not access the service. Our service allows you to connect with a community of safe biking enthusiasts, providing resources, tutorials, and e-bike sharing opportunities. We are committed to promoting safe biking practices in Sydney. You are responsible for complying with all local laws regarding biking and ensuring your safety while using our service. We are not liable for any injuries or damages sustained while using the service. For more information on our privacy policy and user responsibility…</a:t>
                </a:r>
                <a:r>
                  <a:rPr lang="en-US" sz="1200" dirty="0">
                    <a:latin typeface="Lato" panose="020F0502020204030203" pitchFamily="34" charset="0"/>
                  </a:rPr>
                  <a:t> </a:t>
                </a:r>
                <a:r>
                  <a:rPr lang="en-US" sz="1200" dirty="0">
                    <a:solidFill>
                      <a:srgbClr val="9510E4"/>
                    </a:solidFill>
                    <a:latin typeface="Lato" panose="020F0502020204030203" pitchFamily="34" charset="0"/>
                  </a:rPr>
                  <a:t>Read more</a:t>
                </a:r>
                <a:endParaRPr lang="en-AU" sz="1200" dirty="0">
                  <a:solidFill>
                    <a:srgbClr val="9510E4"/>
                  </a:solidFill>
                  <a:latin typeface="Lato" panose="020F0502020204030203" pitchFamily="34" charset="0"/>
                </a:endParaRPr>
              </a:p>
            </p:txBody>
          </p:sp>
        </p:grpSp>
      </p:grpSp>
      <p:grpSp>
        <p:nvGrpSpPr>
          <p:cNvPr id="5" name="Group 4">
            <a:extLst>
              <a:ext uri="{FF2B5EF4-FFF2-40B4-BE49-F238E27FC236}">
                <a16:creationId xmlns:a16="http://schemas.microsoft.com/office/drawing/2014/main" xmlns="" id="{1BF2F29F-9280-B069-1FC6-098C39FFC8B7}"/>
              </a:ext>
            </a:extLst>
          </p:cNvPr>
          <p:cNvGrpSpPr/>
          <p:nvPr/>
        </p:nvGrpSpPr>
        <p:grpSpPr>
          <a:xfrm>
            <a:off x="1231559" y="0"/>
            <a:ext cx="3374571" cy="6858000"/>
            <a:chOff x="1231559" y="0"/>
            <a:chExt cx="3374571" cy="6858000"/>
          </a:xfrm>
        </p:grpSpPr>
        <p:sp>
          <p:nvSpPr>
            <p:cNvPr id="95" name="Rounded Rectangle 94"/>
            <p:cNvSpPr/>
            <p:nvPr/>
          </p:nvSpPr>
          <p:spPr>
            <a:xfrm>
              <a:off x="1312818" y="130881"/>
              <a:ext cx="3250348" cy="6545579"/>
            </a:xfrm>
            <a:prstGeom prst="roundRect">
              <a:avLst/>
            </a:prstGeom>
            <a:solidFill>
              <a:srgbClr val="FFFA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36" name="Group 35"/>
            <p:cNvGrpSpPr/>
            <p:nvPr/>
          </p:nvGrpSpPr>
          <p:grpSpPr>
            <a:xfrm>
              <a:off x="1231559" y="0"/>
              <a:ext cx="3374571" cy="6858000"/>
              <a:chOff x="1231559" y="0"/>
              <a:chExt cx="3374571" cy="6858000"/>
            </a:xfrm>
          </p:grpSpPr>
          <p:grpSp>
            <p:nvGrpSpPr>
              <p:cNvPr id="6" name="Group 5"/>
              <p:cNvGrpSpPr/>
              <p:nvPr/>
            </p:nvGrpSpPr>
            <p:grpSpPr>
              <a:xfrm>
                <a:off x="1231559" y="0"/>
                <a:ext cx="3374571" cy="6858000"/>
                <a:chOff x="1231559" y="0"/>
                <a:chExt cx="3374571" cy="685800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1934" y="463241"/>
                  <a:ext cx="778707" cy="778707"/>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1231559"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3" name="TextBox 2"/>
                <p:cNvSpPr txBox="1"/>
                <p:nvPr/>
              </p:nvSpPr>
              <p:spPr>
                <a:xfrm>
                  <a:off x="2009781" y="718728"/>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grpSp>
          <p:sp>
            <p:nvSpPr>
              <p:cNvPr id="14" name="TextBox 13"/>
              <p:cNvSpPr txBox="1"/>
              <p:nvPr/>
            </p:nvSpPr>
            <p:spPr>
              <a:xfrm>
                <a:off x="1427431" y="1118837"/>
                <a:ext cx="2286413" cy="369332"/>
              </a:xfrm>
              <a:prstGeom prst="rect">
                <a:avLst/>
              </a:prstGeom>
              <a:noFill/>
            </p:spPr>
            <p:txBody>
              <a:bodyPr wrap="square" rtlCol="0">
                <a:spAutoFit/>
              </a:bodyPr>
              <a:lstStyle/>
              <a:p>
                <a:r>
                  <a:rPr lang="en-US" b="1" dirty="0">
                    <a:solidFill>
                      <a:schemeClr val="tx1">
                        <a:lumMod val="65000"/>
                        <a:lumOff val="35000"/>
                      </a:schemeClr>
                    </a:solidFill>
                    <a:latin typeface="Comfortaa" pitchFamily="2" charset="0"/>
                  </a:rPr>
                  <a:t> </a:t>
                </a:r>
                <a:r>
                  <a:rPr lang="en-US" b="1" dirty="0">
                    <a:solidFill>
                      <a:srgbClr val="506445"/>
                    </a:solidFill>
                    <a:latin typeface="Comfortaa" pitchFamily="2" charset="0"/>
                  </a:rPr>
                  <a:t>Sign up</a:t>
                </a:r>
                <a:endParaRPr lang="en-AU" b="1" dirty="0">
                  <a:solidFill>
                    <a:srgbClr val="506445"/>
                  </a:solidFill>
                  <a:latin typeface="Comfortaa" pitchFamily="2" charset="0"/>
                </a:endParaRPr>
              </a:p>
            </p:txBody>
          </p:sp>
          <p:sp>
            <p:nvSpPr>
              <p:cNvPr id="16" name="Rounded Rectangle 15"/>
              <p:cNvSpPr/>
              <p:nvPr/>
            </p:nvSpPr>
            <p:spPr>
              <a:xfrm>
                <a:off x="1547244" y="1713237"/>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John Doe</a:t>
                </a:r>
                <a:endParaRPr lang="en-AU" dirty="0">
                  <a:solidFill>
                    <a:schemeClr val="bg1">
                      <a:lumMod val="65000"/>
                    </a:schemeClr>
                  </a:solidFill>
                  <a:latin typeface="Lato" panose="020F0502020204030203" pitchFamily="34" charset="0"/>
                </a:endParaRPr>
              </a:p>
            </p:txBody>
          </p:sp>
          <p:sp>
            <p:nvSpPr>
              <p:cNvPr id="17" name="TextBox 16"/>
              <p:cNvSpPr txBox="1"/>
              <p:nvPr/>
            </p:nvSpPr>
            <p:spPr>
              <a:xfrm>
                <a:off x="1547244" y="1467016"/>
                <a:ext cx="2311851"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Full Name (as displayed on government ID)</a:t>
                </a:r>
                <a:endParaRPr lang="en-AU" sz="900" dirty="0">
                  <a:solidFill>
                    <a:schemeClr val="tx1">
                      <a:lumMod val="65000"/>
                      <a:lumOff val="35000"/>
                    </a:schemeClr>
                  </a:solidFill>
                  <a:latin typeface="Lato" panose="020F0502020204030203" pitchFamily="34" charset="0"/>
                </a:endParaRPr>
              </a:p>
            </p:txBody>
          </p:sp>
          <p:sp>
            <p:nvSpPr>
              <p:cNvPr id="19" name="Rounded Rectangle 18"/>
              <p:cNvSpPr/>
              <p:nvPr/>
            </p:nvSpPr>
            <p:spPr>
              <a:xfrm>
                <a:off x="1547244" y="2359847"/>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DD/MM/YYYY</a:t>
                </a:r>
                <a:endParaRPr lang="en-AU" dirty="0">
                  <a:solidFill>
                    <a:schemeClr val="bg1">
                      <a:lumMod val="65000"/>
                    </a:schemeClr>
                  </a:solidFill>
                  <a:latin typeface="Lato" panose="020F0502020204030203" pitchFamily="34" charset="0"/>
                </a:endParaRPr>
              </a:p>
            </p:txBody>
          </p:sp>
          <p:sp>
            <p:nvSpPr>
              <p:cNvPr id="20" name="TextBox 19"/>
              <p:cNvSpPr txBox="1"/>
              <p:nvPr/>
            </p:nvSpPr>
            <p:spPr>
              <a:xfrm>
                <a:off x="1547244" y="2113626"/>
                <a:ext cx="840295"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Date of Birth</a:t>
                </a:r>
                <a:endParaRPr lang="en-AU" sz="900" dirty="0">
                  <a:solidFill>
                    <a:schemeClr val="tx1">
                      <a:lumMod val="65000"/>
                      <a:lumOff val="35000"/>
                    </a:schemeClr>
                  </a:solidFill>
                  <a:latin typeface="Lato" panose="020F0502020204030203" pitchFamily="34" charset="0"/>
                </a:endParaRPr>
              </a:p>
            </p:txBody>
          </p:sp>
          <p:sp>
            <p:nvSpPr>
              <p:cNvPr id="21" name="Rounded Rectangle 20"/>
              <p:cNvSpPr/>
              <p:nvPr/>
            </p:nvSpPr>
            <p:spPr>
              <a:xfrm>
                <a:off x="1547244" y="3004529"/>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john@micro2move.com</a:t>
                </a:r>
                <a:endParaRPr lang="en-AU" dirty="0">
                  <a:solidFill>
                    <a:schemeClr val="bg1">
                      <a:lumMod val="65000"/>
                    </a:schemeClr>
                  </a:solidFill>
                  <a:latin typeface="Lato" panose="020F0502020204030203" pitchFamily="34" charset="0"/>
                </a:endParaRPr>
              </a:p>
            </p:txBody>
          </p:sp>
          <p:sp>
            <p:nvSpPr>
              <p:cNvPr id="22" name="TextBox 21"/>
              <p:cNvSpPr txBox="1"/>
              <p:nvPr/>
            </p:nvSpPr>
            <p:spPr>
              <a:xfrm>
                <a:off x="1547244" y="2758308"/>
                <a:ext cx="1619354"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Email (for receipts and rides)</a:t>
                </a:r>
                <a:endParaRPr lang="en-AU" sz="900" dirty="0">
                  <a:solidFill>
                    <a:schemeClr val="tx1">
                      <a:lumMod val="65000"/>
                      <a:lumOff val="35000"/>
                    </a:schemeClr>
                  </a:solidFill>
                  <a:latin typeface="Lato" panose="020F0502020204030203" pitchFamily="34" charset="0"/>
                </a:endParaRPr>
              </a:p>
            </p:txBody>
          </p:sp>
          <p:sp>
            <p:nvSpPr>
              <p:cNvPr id="24" name="Rounded Rectangle 23"/>
              <p:cNvSpPr/>
              <p:nvPr/>
            </p:nvSpPr>
            <p:spPr>
              <a:xfrm>
                <a:off x="1547244" y="3650832"/>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1050" dirty="0">
                  <a:solidFill>
                    <a:schemeClr val="bg1">
                      <a:lumMod val="65000"/>
                    </a:schemeClr>
                  </a:solidFill>
                  <a:latin typeface="Lato" panose="020F0502020204030203" pitchFamily="34" charset="0"/>
                </a:endParaRPr>
              </a:p>
              <a:p>
                <a:r>
                  <a:rPr lang="en-AU" sz="800" dirty="0">
                    <a:solidFill>
                      <a:schemeClr val="bg1">
                        <a:lumMod val="65000"/>
                      </a:schemeClr>
                    </a:solidFill>
                    <a:latin typeface="Lato" panose="020F0502020204030203" pitchFamily="34" charset="0"/>
                  </a:rPr>
                  <a:t>⬤⬤⬤⬤⬤⬤</a:t>
                </a:r>
              </a:p>
              <a:p>
                <a:endParaRPr lang="en-AU" sz="1050" dirty="0">
                  <a:solidFill>
                    <a:schemeClr val="bg1">
                      <a:lumMod val="65000"/>
                    </a:schemeClr>
                  </a:solidFill>
                  <a:latin typeface="Lato" panose="020F0502020204030203" pitchFamily="34" charset="0"/>
                </a:endParaRPr>
              </a:p>
            </p:txBody>
          </p:sp>
          <p:sp>
            <p:nvSpPr>
              <p:cNvPr id="25" name="TextBox 24"/>
              <p:cNvSpPr txBox="1"/>
              <p:nvPr/>
            </p:nvSpPr>
            <p:spPr>
              <a:xfrm>
                <a:off x="1547244" y="3404611"/>
                <a:ext cx="1048685"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Create Password</a:t>
                </a:r>
                <a:endParaRPr lang="en-AU" sz="900" dirty="0">
                  <a:solidFill>
                    <a:schemeClr val="tx1">
                      <a:lumMod val="65000"/>
                      <a:lumOff val="35000"/>
                    </a:schemeClr>
                  </a:solidFill>
                  <a:latin typeface="Lato" panose="020F0502020204030203" pitchFamily="34" charset="0"/>
                </a:endParaRPr>
              </a:p>
            </p:txBody>
          </p:sp>
          <p:sp>
            <p:nvSpPr>
              <p:cNvPr id="18" name="Rectangle 17"/>
              <p:cNvSpPr/>
              <p:nvPr/>
            </p:nvSpPr>
            <p:spPr>
              <a:xfrm>
                <a:off x="1585256" y="4191796"/>
                <a:ext cx="193424" cy="210677"/>
              </a:xfrm>
              <a:prstGeom prst="rect">
                <a:avLst/>
              </a:prstGeom>
              <a:solidFill>
                <a:srgbClr val="F4E1FF"/>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TextBox 25"/>
              <p:cNvSpPr txBox="1"/>
              <p:nvPr/>
            </p:nvSpPr>
            <p:spPr>
              <a:xfrm>
                <a:off x="1778680" y="4191796"/>
                <a:ext cx="1919115" cy="246221"/>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I accept the </a:t>
                </a:r>
                <a:r>
                  <a:rPr lang="en-US" sz="1000" b="1" u="sng" dirty="0">
                    <a:solidFill>
                      <a:srgbClr val="9510E4"/>
                    </a:solidFill>
                    <a:latin typeface="Lato" panose="020F0502020204030203" pitchFamily="34" charset="0"/>
                  </a:rPr>
                  <a:t>Terms &amp; Conditions</a:t>
                </a:r>
                <a:endParaRPr lang="en-AU" sz="900" b="1" u="sng" dirty="0">
                  <a:solidFill>
                    <a:srgbClr val="9510E4"/>
                  </a:solidFill>
                  <a:latin typeface="Lato" panose="020F0502020204030203" pitchFamily="34" charset="0"/>
                </a:endParaRPr>
              </a:p>
            </p:txBody>
          </p:sp>
          <p:sp>
            <p:nvSpPr>
              <p:cNvPr id="28" name="Rounded Rectangle 27"/>
              <p:cNvSpPr/>
              <p:nvPr/>
            </p:nvSpPr>
            <p:spPr>
              <a:xfrm>
                <a:off x="1547244" y="4508324"/>
                <a:ext cx="1279775" cy="840324"/>
              </a:xfrm>
              <a:prstGeom prst="roundRect">
                <a:avLst/>
              </a:prstGeom>
              <a:solidFill>
                <a:srgbClr val="F4E1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ounded Rectangle 28"/>
              <p:cNvSpPr/>
              <p:nvPr/>
            </p:nvSpPr>
            <p:spPr>
              <a:xfrm>
                <a:off x="2930540" y="4508324"/>
                <a:ext cx="1362752" cy="840324"/>
              </a:xfrm>
              <a:prstGeom prst="roundRect">
                <a:avLst/>
              </a:prstGeom>
              <a:solidFill>
                <a:srgbClr val="F4E1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TextBox 29"/>
              <p:cNvSpPr txBox="1"/>
              <p:nvPr/>
            </p:nvSpPr>
            <p:spPr>
              <a:xfrm>
                <a:off x="1499677" y="4622222"/>
                <a:ext cx="1359668" cy="230832"/>
              </a:xfrm>
              <a:prstGeom prst="rect">
                <a:avLst/>
              </a:prstGeom>
              <a:noFill/>
            </p:spPr>
            <p:txBody>
              <a:bodyPr wrap="none" rtlCol="0">
                <a:spAutoFit/>
              </a:bodyPr>
              <a:lstStyle/>
              <a:p>
                <a:pPr algn="ctr"/>
                <a:r>
                  <a:rPr lang="en-US" sz="900" dirty="0">
                    <a:solidFill>
                      <a:schemeClr val="tx1">
                        <a:lumMod val="65000"/>
                        <a:lumOff val="35000"/>
                      </a:schemeClr>
                    </a:solidFill>
                    <a:latin typeface="Lato" panose="020F0502020204030203" pitchFamily="34" charset="0"/>
                  </a:rPr>
                  <a:t>Upload Government ID</a:t>
                </a:r>
                <a:endParaRPr lang="en-AU" sz="900" dirty="0">
                  <a:solidFill>
                    <a:schemeClr val="tx1">
                      <a:lumMod val="65000"/>
                      <a:lumOff val="35000"/>
                    </a:schemeClr>
                  </a:solidFill>
                  <a:latin typeface="Lato" panose="020F0502020204030203" pitchFamily="34" charset="0"/>
                </a:endParaRPr>
              </a:p>
            </p:txBody>
          </p:sp>
          <p:sp>
            <p:nvSpPr>
              <p:cNvPr id="31" name="TextBox 30"/>
              <p:cNvSpPr txBox="1"/>
              <p:nvPr/>
            </p:nvSpPr>
            <p:spPr>
              <a:xfrm>
                <a:off x="2982582" y="4546022"/>
                <a:ext cx="1258678" cy="369332"/>
              </a:xfrm>
              <a:prstGeom prst="rect">
                <a:avLst/>
              </a:prstGeom>
              <a:noFill/>
            </p:spPr>
            <p:txBody>
              <a:bodyPr wrap="none" rtlCol="0">
                <a:spAutoFit/>
              </a:bodyPr>
              <a:lstStyle/>
              <a:p>
                <a:pPr algn="ctr"/>
                <a:r>
                  <a:rPr lang="en-US" sz="900" dirty="0">
                    <a:solidFill>
                      <a:schemeClr val="tx1">
                        <a:lumMod val="65000"/>
                        <a:lumOff val="35000"/>
                      </a:schemeClr>
                    </a:solidFill>
                    <a:latin typeface="Lato" panose="020F0502020204030203" pitchFamily="34" charset="0"/>
                  </a:rPr>
                  <a:t>Take Selfie Holding </a:t>
                </a:r>
              </a:p>
              <a:p>
                <a:pPr algn="ctr"/>
                <a:r>
                  <a:rPr lang="en-US" sz="900" dirty="0">
                    <a:solidFill>
                      <a:schemeClr val="tx1">
                        <a:lumMod val="65000"/>
                        <a:lumOff val="35000"/>
                      </a:schemeClr>
                    </a:solidFill>
                    <a:latin typeface="Lato" panose="020F0502020204030203" pitchFamily="34" charset="0"/>
                  </a:rPr>
                  <a:t>same Government ID</a:t>
                </a:r>
                <a:endParaRPr lang="en-AU" sz="900" dirty="0">
                  <a:solidFill>
                    <a:schemeClr val="tx1">
                      <a:lumMod val="65000"/>
                      <a:lumOff val="35000"/>
                    </a:schemeClr>
                  </a:solidFill>
                  <a:latin typeface="Lato" panose="020F0502020204030203" pitchFamily="34" charset="0"/>
                </a:endParaRPr>
              </a:p>
            </p:txBody>
          </p:sp>
          <p:sp>
            <p:nvSpPr>
              <p:cNvPr id="33" name="Rectangle 32"/>
              <p:cNvSpPr/>
              <p:nvPr/>
            </p:nvSpPr>
            <p:spPr>
              <a:xfrm>
                <a:off x="3378918" y="4915354"/>
                <a:ext cx="583481" cy="400110"/>
              </a:xfrm>
              <a:prstGeom prst="rect">
                <a:avLst/>
              </a:prstGeom>
            </p:spPr>
            <p:txBody>
              <a:bodyPr wrap="square">
                <a:spAutoFit/>
              </a:bodyPr>
              <a:lstStyle/>
              <a:p>
                <a:r>
                  <a:rPr lang="en-AU" sz="2000" dirty="0">
                    <a:solidFill>
                      <a:srgbClr val="9510E4"/>
                    </a:solidFill>
                    <a:latin typeface="Arial" panose="020B0604020202020204" pitchFamily="34" charset="0"/>
                  </a:rPr>
                  <a:t>📷</a:t>
                </a:r>
                <a:endParaRPr lang="en-AU" sz="2000" dirty="0">
                  <a:solidFill>
                    <a:srgbClr val="9510E4"/>
                  </a:solidFill>
                </a:endParaRPr>
              </a:p>
            </p:txBody>
          </p:sp>
          <p:sp>
            <p:nvSpPr>
              <p:cNvPr id="34" name="Rounded Rectangle 33"/>
              <p:cNvSpPr/>
              <p:nvPr/>
            </p:nvSpPr>
            <p:spPr>
              <a:xfrm>
                <a:off x="1547244" y="5531851"/>
                <a:ext cx="2743199" cy="399142"/>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Lato" panose="020F0502020204030203" pitchFamily="34" charset="0"/>
                  </a:rPr>
                  <a:t>Continue</a:t>
                </a:r>
                <a:endParaRPr lang="en-AU" sz="2800" b="1" dirty="0">
                  <a:solidFill>
                    <a:schemeClr val="bg1"/>
                  </a:solidFill>
                  <a:latin typeface="Lato" panose="020F0502020204030203" pitchFamily="34" charset="0"/>
                </a:endParaRPr>
              </a:p>
            </p:txBody>
          </p:sp>
          <p:sp>
            <p:nvSpPr>
              <p:cNvPr id="35" name="Rounded Rectangle 34"/>
              <p:cNvSpPr/>
              <p:nvPr/>
            </p:nvSpPr>
            <p:spPr>
              <a:xfrm>
                <a:off x="1547244" y="5933182"/>
                <a:ext cx="2743199" cy="399142"/>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506445"/>
                    </a:solidFill>
                    <a:latin typeface="Lato" panose="020F0502020204030203" pitchFamily="34" charset="0"/>
                  </a:rPr>
                  <a:t>Already an user? </a:t>
                </a:r>
                <a:r>
                  <a:rPr lang="en-US" sz="1200" u="sng" dirty="0">
                    <a:solidFill>
                      <a:srgbClr val="9510E4"/>
                    </a:solidFill>
                    <a:latin typeface="Lato" panose="020F0502020204030203" pitchFamily="34" charset="0"/>
                  </a:rPr>
                  <a:t>Sign in</a:t>
                </a:r>
                <a:r>
                  <a:rPr lang="en-US" sz="1200" u="sng" dirty="0">
                    <a:solidFill>
                      <a:schemeClr val="bg1">
                        <a:lumMod val="50000"/>
                      </a:schemeClr>
                    </a:solidFill>
                    <a:latin typeface="Lato" panose="020F0502020204030203" pitchFamily="34" charset="0"/>
                  </a:rPr>
                  <a:t> </a:t>
                </a:r>
                <a:endParaRPr lang="en-AU" sz="1200" u="sng" dirty="0">
                  <a:solidFill>
                    <a:schemeClr val="bg1">
                      <a:lumMod val="50000"/>
                    </a:schemeClr>
                  </a:solidFill>
                  <a:latin typeface="Lato" panose="020F0502020204030203" pitchFamily="34" charset="0"/>
                </a:endParaRPr>
              </a:p>
            </p:txBody>
          </p:sp>
        </p:grpSp>
        <p:sp>
          <p:nvSpPr>
            <p:cNvPr id="97" name="Freeform 96"/>
            <p:cNvSpPr/>
            <p:nvPr/>
          </p:nvSpPr>
          <p:spPr>
            <a:xfrm>
              <a:off x="2093812" y="4984229"/>
              <a:ext cx="218912" cy="218912"/>
            </a:xfrm>
            <a:custGeom>
              <a:avLst/>
              <a:gdLst>
                <a:gd name="connsiteX0" fmla="*/ 750652 w 1620000"/>
                <a:gd name="connsiteY0" fmla="*/ 377243 h 1620000"/>
                <a:gd name="connsiteX1" fmla="*/ 750652 w 1620000"/>
                <a:gd name="connsiteY1" fmla="*/ 750652 h 1620000"/>
                <a:gd name="connsiteX2" fmla="*/ 377243 w 1620000"/>
                <a:gd name="connsiteY2" fmla="*/ 750652 h 1620000"/>
                <a:gd name="connsiteX3" fmla="*/ 377243 w 1620000"/>
                <a:gd name="connsiteY3" fmla="*/ 869349 h 1620000"/>
                <a:gd name="connsiteX4" fmla="*/ 750652 w 1620000"/>
                <a:gd name="connsiteY4" fmla="*/ 869349 h 1620000"/>
                <a:gd name="connsiteX5" fmla="*/ 750652 w 1620000"/>
                <a:gd name="connsiteY5" fmla="*/ 1242758 h 1620000"/>
                <a:gd name="connsiteX6" fmla="*/ 869349 w 1620000"/>
                <a:gd name="connsiteY6" fmla="*/ 1242758 h 1620000"/>
                <a:gd name="connsiteX7" fmla="*/ 869349 w 1620000"/>
                <a:gd name="connsiteY7" fmla="*/ 869349 h 1620000"/>
                <a:gd name="connsiteX8" fmla="*/ 1242758 w 1620000"/>
                <a:gd name="connsiteY8" fmla="*/ 869349 h 1620000"/>
                <a:gd name="connsiteX9" fmla="*/ 1242758 w 1620000"/>
                <a:gd name="connsiteY9" fmla="*/ 750652 h 1620000"/>
                <a:gd name="connsiteX10" fmla="*/ 869349 w 1620000"/>
                <a:gd name="connsiteY10" fmla="*/ 750652 h 1620000"/>
                <a:gd name="connsiteX11" fmla="*/ 869349 w 1620000"/>
                <a:gd name="connsiteY11" fmla="*/ 377243 h 1620000"/>
                <a:gd name="connsiteX12" fmla="*/ 810000 w 1620000"/>
                <a:gd name="connsiteY12" fmla="*/ 0 h 1620000"/>
                <a:gd name="connsiteX13" fmla="*/ 1620000 w 1620000"/>
                <a:gd name="connsiteY13" fmla="*/ 810000 h 1620000"/>
                <a:gd name="connsiteX14" fmla="*/ 810000 w 1620000"/>
                <a:gd name="connsiteY14" fmla="*/ 1620000 h 1620000"/>
                <a:gd name="connsiteX15" fmla="*/ 0 w 1620000"/>
                <a:gd name="connsiteY15" fmla="*/ 810000 h 1620000"/>
                <a:gd name="connsiteX16" fmla="*/ 810000 w 1620000"/>
                <a:gd name="connsiteY16" fmla="*/ 0 h 16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0000" h="1620000">
                  <a:moveTo>
                    <a:pt x="750652" y="377243"/>
                  </a:moveTo>
                  <a:lnTo>
                    <a:pt x="750652" y="750652"/>
                  </a:lnTo>
                  <a:lnTo>
                    <a:pt x="377243" y="750652"/>
                  </a:lnTo>
                  <a:lnTo>
                    <a:pt x="377243" y="869349"/>
                  </a:lnTo>
                  <a:lnTo>
                    <a:pt x="750652" y="869349"/>
                  </a:lnTo>
                  <a:lnTo>
                    <a:pt x="750652" y="1242758"/>
                  </a:lnTo>
                  <a:lnTo>
                    <a:pt x="869349" y="1242758"/>
                  </a:lnTo>
                  <a:lnTo>
                    <a:pt x="869349" y="869349"/>
                  </a:lnTo>
                  <a:lnTo>
                    <a:pt x="1242758" y="869349"/>
                  </a:lnTo>
                  <a:lnTo>
                    <a:pt x="1242758" y="750652"/>
                  </a:lnTo>
                  <a:lnTo>
                    <a:pt x="869349" y="750652"/>
                  </a:lnTo>
                  <a:lnTo>
                    <a:pt x="869349" y="377243"/>
                  </a:lnTo>
                  <a:close/>
                  <a:moveTo>
                    <a:pt x="810000" y="0"/>
                  </a:moveTo>
                  <a:cubicBezTo>
                    <a:pt x="1257351" y="0"/>
                    <a:pt x="1620000" y="362649"/>
                    <a:pt x="1620000" y="810000"/>
                  </a:cubicBezTo>
                  <a:cubicBezTo>
                    <a:pt x="1620000" y="1257351"/>
                    <a:pt x="1257351" y="1620000"/>
                    <a:pt x="810000" y="1620000"/>
                  </a:cubicBezTo>
                  <a:cubicBezTo>
                    <a:pt x="362649" y="1620000"/>
                    <a:pt x="0" y="1257351"/>
                    <a:pt x="0" y="810000"/>
                  </a:cubicBezTo>
                  <a:cubicBezTo>
                    <a:pt x="0" y="362649"/>
                    <a:pt x="362649" y="0"/>
                    <a:pt x="810000" y="0"/>
                  </a:cubicBezTo>
                  <a:close/>
                </a:path>
              </a:pathLst>
            </a:cu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grpSp>
    </p:spTree>
    <p:extLst>
      <p:ext uri="{BB962C8B-B14F-4D97-AF65-F5344CB8AC3E}">
        <p14:creationId xmlns:p14="http://schemas.microsoft.com/office/powerpoint/2010/main" val="2778468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6200000">
            <a:off x="-3045810" y="3044278"/>
            <a:ext cx="6858000" cy="769441"/>
          </a:xfrm>
          <a:prstGeom prst="rect">
            <a:avLst/>
          </a:prstGeom>
          <a:noFill/>
        </p:spPr>
        <p:txBody>
          <a:bodyPr wrap="square" rtlCol="0">
            <a:spAutoFit/>
          </a:bodyPr>
          <a:lstStyle/>
          <a:p>
            <a:r>
              <a:rPr lang="en-US" sz="4400" b="1" dirty="0"/>
              <a:t>Sign up Screens</a:t>
            </a:r>
            <a:endParaRPr lang="en-AU" sz="4400" b="1" dirty="0"/>
          </a:p>
        </p:txBody>
      </p:sp>
      <p:grpSp>
        <p:nvGrpSpPr>
          <p:cNvPr id="8" name="Group 7">
            <a:extLst>
              <a:ext uri="{FF2B5EF4-FFF2-40B4-BE49-F238E27FC236}">
                <a16:creationId xmlns:a16="http://schemas.microsoft.com/office/drawing/2014/main" xmlns="" id="{F8CEA3B0-EFD7-FC63-066F-629C28348C23}"/>
              </a:ext>
            </a:extLst>
          </p:cNvPr>
          <p:cNvGrpSpPr/>
          <p:nvPr/>
        </p:nvGrpSpPr>
        <p:grpSpPr>
          <a:xfrm>
            <a:off x="4980599" y="0"/>
            <a:ext cx="3374571" cy="6858000"/>
            <a:chOff x="4980599" y="0"/>
            <a:chExt cx="3374571" cy="6858000"/>
          </a:xfrm>
        </p:grpSpPr>
        <p:sp>
          <p:nvSpPr>
            <p:cNvPr id="94" name="Rounded Rectangle 93"/>
            <p:cNvSpPr/>
            <p:nvPr/>
          </p:nvSpPr>
          <p:spPr>
            <a:xfrm>
              <a:off x="5030674" y="121921"/>
              <a:ext cx="3250348" cy="6545579"/>
            </a:xfrm>
            <a:prstGeom prst="roundRect">
              <a:avLst/>
            </a:prstGeom>
            <a:solidFill>
              <a:srgbClr val="FFFA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38" name="Group 37"/>
            <p:cNvGrpSpPr/>
            <p:nvPr/>
          </p:nvGrpSpPr>
          <p:grpSpPr>
            <a:xfrm>
              <a:off x="4980599" y="0"/>
              <a:ext cx="3374571" cy="6858000"/>
              <a:chOff x="1231559" y="0"/>
              <a:chExt cx="3374571" cy="6858000"/>
            </a:xfrm>
          </p:grpSpPr>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1934" y="463241"/>
                <a:ext cx="778707" cy="778707"/>
              </a:xfrm>
              <a:prstGeom prst="rect">
                <a:avLst/>
              </a:prstGeom>
            </p:spPr>
          </p:pic>
          <p:pic>
            <p:nvPicPr>
              <p:cNvPr id="59" name="Picture 58"/>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1231559"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60" name="TextBox 59"/>
              <p:cNvSpPr txBox="1"/>
              <p:nvPr/>
            </p:nvSpPr>
            <p:spPr>
              <a:xfrm>
                <a:off x="2009781" y="718728"/>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grpSp>
        <p:sp>
          <p:nvSpPr>
            <p:cNvPr id="39" name="TextBox 38"/>
            <p:cNvSpPr txBox="1"/>
            <p:nvPr/>
          </p:nvSpPr>
          <p:spPr>
            <a:xfrm>
              <a:off x="5176471" y="1118837"/>
              <a:ext cx="2938829" cy="715581"/>
            </a:xfrm>
            <a:prstGeom prst="rect">
              <a:avLst/>
            </a:prstGeom>
            <a:noFill/>
          </p:spPr>
          <p:txBody>
            <a:bodyPr wrap="square" rtlCol="0">
              <a:spAutoFit/>
            </a:bodyPr>
            <a:lstStyle/>
            <a:p>
              <a:r>
                <a:rPr lang="en-US" b="1" dirty="0">
                  <a:solidFill>
                    <a:schemeClr val="tx1">
                      <a:lumMod val="65000"/>
                      <a:lumOff val="35000"/>
                    </a:schemeClr>
                  </a:solidFill>
                  <a:latin typeface="Comfortaa" pitchFamily="2" charset="0"/>
                </a:rPr>
                <a:t> Sign up</a:t>
              </a:r>
            </a:p>
            <a:p>
              <a:endParaRPr lang="en-US" sz="1050" b="1" dirty="0">
                <a:solidFill>
                  <a:schemeClr val="tx1">
                    <a:lumMod val="65000"/>
                    <a:lumOff val="35000"/>
                  </a:schemeClr>
                </a:solidFill>
                <a:latin typeface="Comfortaa" pitchFamily="2" charset="0"/>
              </a:endParaRPr>
            </a:p>
            <a:p>
              <a:r>
                <a:rPr lang="en-US" sz="1200" dirty="0">
                  <a:solidFill>
                    <a:schemeClr val="tx1">
                      <a:lumMod val="65000"/>
                      <a:lumOff val="35000"/>
                    </a:schemeClr>
                  </a:solidFill>
                  <a:latin typeface="Lato" panose="020F0502020204030203" pitchFamily="34" charset="0"/>
                </a:rPr>
                <a:t>Take selfie holding your Government ID</a:t>
              </a:r>
              <a:endParaRPr lang="en-AU" sz="1200" dirty="0">
                <a:solidFill>
                  <a:schemeClr val="tx1">
                    <a:lumMod val="65000"/>
                    <a:lumOff val="35000"/>
                  </a:schemeClr>
                </a:solidFill>
                <a:latin typeface="Lato" panose="020F0502020204030203" pitchFamily="34" charset="0"/>
              </a:endParaRPr>
            </a:p>
          </p:txBody>
        </p:sp>
        <p:sp>
          <p:nvSpPr>
            <p:cNvPr id="5" name="Oval 4"/>
            <p:cNvSpPr/>
            <p:nvPr/>
          </p:nvSpPr>
          <p:spPr>
            <a:xfrm>
              <a:off x="6128959" y="168981"/>
              <a:ext cx="264221" cy="25773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Rounded Rectangle 69"/>
            <p:cNvSpPr/>
            <p:nvPr/>
          </p:nvSpPr>
          <p:spPr>
            <a:xfrm>
              <a:off x="5230684" y="2134866"/>
              <a:ext cx="2876995" cy="2411156"/>
            </a:xfrm>
            <a:prstGeom prst="roundRect">
              <a:avLst>
                <a:gd name="adj" fmla="val 6870"/>
              </a:avLst>
            </a:prstGeom>
            <a:blipFill>
              <a:blip r:embed="rId4"/>
              <a:stretch>
                <a:fillRect/>
              </a:stretch>
            </a:bli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9" name="Group 8"/>
            <p:cNvGrpSpPr/>
            <p:nvPr/>
          </p:nvGrpSpPr>
          <p:grpSpPr>
            <a:xfrm>
              <a:off x="6277977" y="5228890"/>
              <a:ext cx="755742" cy="755742"/>
              <a:chOff x="6277977" y="5021061"/>
              <a:chExt cx="755742" cy="755742"/>
            </a:xfrm>
          </p:grpSpPr>
          <p:sp>
            <p:nvSpPr>
              <p:cNvPr id="72" name="Freeform 71"/>
              <p:cNvSpPr/>
              <p:nvPr/>
            </p:nvSpPr>
            <p:spPr>
              <a:xfrm>
                <a:off x="6277977" y="5021061"/>
                <a:ext cx="755742" cy="755742"/>
              </a:xfrm>
              <a:custGeom>
                <a:avLst/>
                <a:gdLst>
                  <a:gd name="connsiteX0" fmla="*/ 810000 w 1620000"/>
                  <a:gd name="connsiteY0" fmla="*/ 0 h 1620000"/>
                  <a:gd name="connsiteX1" fmla="*/ 1620000 w 1620000"/>
                  <a:gd name="connsiteY1" fmla="*/ 810000 h 1620000"/>
                  <a:gd name="connsiteX2" fmla="*/ 810000 w 1620000"/>
                  <a:gd name="connsiteY2" fmla="*/ 1620000 h 1620000"/>
                  <a:gd name="connsiteX3" fmla="*/ 0 w 1620000"/>
                  <a:gd name="connsiteY3" fmla="*/ 810000 h 1620000"/>
                  <a:gd name="connsiteX4" fmla="*/ 810000 w 1620000"/>
                  <a:gd name="connsiteY4" fmla="*/ 0 h 16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000" h="1620000">
                    <a:moveTo>
                      <a:pt x="810000" y="0"/>
                    </a:moveTo>
                    <a:cubicBezTo>
                      <a:pt x="1257351" y="0"/>
                      <a:pt x="1620000" y="362649"/>
                      <a:pt x="1620000" y="810000"/>
                    </a:cubicBezTo>
                    <a:cubicBezTo>
                      <a:pt x="1620000" y="1257351"/>
                      <a:pt x="1257351" y="1620000"/>
                      <a:pt x="810000" y="1620000"/>
                    </a:cubicBezTo>
                    <a:cubicBezTo>
                      <a:pt x="362649" y="1620000"/>
                      <a:pt x="0" y="1257351"/>
                      <a:pt x="0" y="810000"/>
                    </a:cubicBezTo>
                    <a:cubicBezTo>
                      <a:pt x="0" y="362649"/>
                      <a:pt x="362649" y="0"/>
                      <a:pt x="810000" y="0"/>
                    </a:cubicBezTo>
                    <a:close/>
                  </a:path>
                </a:pathLst>
              </a:custGeom>
              <a:noFill/>
              <a:ln>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ln>
                    <a:solidFill>
                      <a:srgbClr val="9510E4"/>
                    </a:solidFill>
                  </a:ln>
                  <a:noFill/>
                </a:endParaRPr>
              </a:p>
            </p:txBody>
          </p:sp>
          <p:sp>
            <p:nvSpPr>
              <p:cNvPr id="73" name="Freeform 72"/>
              <p:cNvSpPr/>
              <p:nvPr/>
            </p:nvSpPr>
            <p:spPr>
              <a:xfrm>
                <a:off x="6394553" y="5140841"/>
                <a:ext cx="516182" cy="516182"/>
              </a:xfrm>
              <a:custGeom>
                <a:avLst/>
                <a:gdLst>
                  <a:gd name="connsiteX0" fmla="*/ 810000 w 1620000"/>
                  <a:gd name="connsiteY0" fmla="*/ 0 h 1620000"/>
                  <a:gd name="connsiteX1" fmla="*/ 1620000 w 1620000"/>
                  <a:gd name="connsiteY1" fmla="*/ 810000 h 1620000"/>
                  <a:gd name="connsiteX2" fmla="*/ 810000 w 1620000"/>
                  <a:gd name="connsiteY2" fmla="*/ 1620000 h 1620000"/>
                  <a:gd name="connsiteX3" fmla="*/ 0 w 1620000"/>
                  <a:gd name="connsiteY3" fmla="*/ 810000 h 1620000"/>
                  <a:gd name="connsiteX4" fmla="*/ 810000 w 1620000"/>
                  <a:gd name="connsiteY4" fmla="*/ 0 h 16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000" h="1620000">
                    <a:moveTo>
                      <a:pt x="810000" y="0"/>
                    </a:moveTo>
                    <a:cubicBezTo>
                      <a:pt x="1257351" y="0"/>
                      <a:pt x="1620000" y="362649"/>
                      <a:pt x="1620000" y="810000"/>
                    </a:cubicBezTo>
                    <a:cubicBezTo>
                      <a:pt x="1620000" y="1257351"/>
                      <a:pt x="1257351" y="1620000"/>
                      <a:pt x="810000" y="1620000"/>
                    </a:cubicBezTo>
                    <a:cubicBezTo>
                      <a:pt x="362649" y="1620000"/>
                      <a:pt x="0" y="1257351"/>
                      <a:pt x="0" y="810000"/>
                    </a:cubicBezTo>
                    <a:cubicBezTo>
                      <a:pt x="0" y="362649"/>
                      <a:pt x="362649" y="0"/>
                      <a:pt x="810000" y="0"/>
                    </a:cubicBezTo>
                    <a:close/>
                  </a:path>
                </a:pathLst>
              </a:cu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grpSp>
      </p:grpSp>
      <p:grpSp>
        <p:nvGrpSpPr>
          <p:cNvPr id="7" name="Group 6">
            <a:extLst>
              <a:ext uri="{FF2B5EF4-FFF2-40B4-BE49-F238E27FC236}">
                <a16:creationId xmlns:a16="http://schemas.microsoft.com/office/drawing/2014/main" xmlns="" id="{CE5D01FE-EC15-B4F3-2A0B-F3F4DEAF42E8}"/>
              </a:ext>
            </a:extLst>
          </p:cNvPr>
          <p:cNvGrpSpPr/>
          <p:nvPr/>
        </p:nvGrpSpPr>
        <p:grpSpPr>
          <a:xfrm>
            <a:off x="1231559" y="0"/>
            <a:ext cx="3374571" cy="6858000"/>
            <a:chOff x="1231559" y="0"/>
            <a:chExt cx="3374571" cy="6858000"/>
          </a:xfrm>
        </p:grpSpPr>
        <p:sp>
          <p:nvSpPr>
            <p:cNvPr id="95" name="Rounded Rectangle 94"/>
            <p:cNvSpPr/>
            <p:nvPr/>
          </p:nvSpPr>
          <p:spPr>
            <a:xfrm>
              <a:off x="1312818" y="130881"/>
              <a:ext cx="3250348" cy="6545579"/>
            </a:xfrm>
            <a:prstGeom prst="roundRect">
              <a:avLst/>
            </a:prstGeom>
            <a:solidFill>
              <a:srgbClr val="FFFA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36" name="Group 35"/>
            <p:cNvGrpSpPr/>
            <p:nvPr/>
          </p:nvGrpSpPr>
          <p:grpSpPr>
            <a:xfrm>
              <a:off x="1231559" y="0"/>
              <a:ext cx="3374571" cy="6858000"/>
              <a:chOff x="1231559" y="0"/>
              <a:chExt cx="3374571" cy="6858000"/>
            </a:xfrm>
          </p:grpSpPr>
          <p:grpSp>
            <p:nvGrpSpPr>
              <p:cNvPr id="6" name="Group 5"/>
              <p:cNvGrpSpPr/>
              <p:nvPr/>
            </p:nvGrpSpPr>
            <p:grpSpPr>
              <a:xfrm>
                <a:off x="1231559" y="0"/>
                <a:ext cx="3374571" cy="6858000"/>
                <a:chOff x="1231559" y="0"/>
                <a:chExt cx="3374571" cy="685800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1934" y="463241"/>
                  <a:ext cx="778707" cy="778707"/>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1231559"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3" name="TextBox 2"/>
                <p:cNvSpPr txBox="1"/>
                <p:nvPr/>
              </p:nvSpPr>
              <p:spPr>
                <a:xfrm>
                  <a:off x="2009781" y="718728"/>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grpSp>
          <p:sp>
            <p:nvSpPr>
              <p:cNvPr id="14" name="TextBox 13"/>
              <p:cNvSpPr txBox="1"/>
              <p:nvPr/>
            </p:nvSpPr>
            <p:spPr>
              <a:xfrm>
                <a:off x="1427431" y="1118837"/>
                <a:ext cx="2286413" cy="369332"/>
              </a:xfrm>
              <a:prstGeom prst="rect">
                <a:avLst/>
              </a:prstGeom>
              <a:noFill/>
            </p:spPr>
            <p:txBody>
              <a:bodyPr wrap="square" rtlCol="0">
                <a:spAutoFit/>
              </a:bodyPr>
              <a:lstStyle/>
              <a:p>
                <a:r>
                  <a:rPr lang="en-US" b="1" dirty="0">
                    <a:solidFill>
                      <a:schemeClr val="tx1">
                        <a:lumMod val="65000"/>
                        <a:lumOff val="35000"/>
                      </a:schemeClr>
                    </a:solidFill>
                    <a:latin typeface="Comfortaa" pitchFamily="2" charset="0"/>
                  </a:rPr>
                  <a:t> Sign up</a:t>
                </a:r>
                <a:endParaRPr lang="en-AU" b="1" dirty="0">
                  <a:solidFill>
                    <a:schemeClr val="tx1">
                      <a:lumMod val="65000"/>
                      <a:lumOff val="35000"/>
                    </a:schemeClr>
                  </a:solidFill>
                  <a:latin typeface="Comfortaa" pitchFamily="2" charset="0"/>
                </a:endParaRPr>
              </a:p>
            </p:txBody>
          </p:sp>
          <p:sp>
            <p:nvSpPr>
              <p:cNvPr id="16" name="Rounded Rectangle 15"/>
              <p:cNvSpPr/>
              <p:nvPr/>
            </p:nvSpPr>
            <p:spPr>
              <a:xfrm>
                <a:off x="1547244" y="1713237"/>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John Doe</a:t>
                </a:r>
                <a:endParaRPr lang="en-AU" dirty="0">
                  <a:solidFill>
                    <a:schemeClr val="bg1">
                      <a:lumMod val="65000"/>
                    </a:schemeClr>
                  </a:solidFill>
                  <a:latin typeface="Lato" panose="020F0502020204030203" pitchFamily="34" charset="0"/>
                </a:endParaRPr>
              </a:p>
            </p:txBody>
          </p:sp>
          <p:sp>
            <p:nvSpPr>
              <p:cNvPr id="17" name="TextBox 16"/>
              <p:cNvSpPr txBox="1"/>
              <p:nvPr/>
            </p:nvSpPr>
            <p:spPr>
              <a:xfrm>
                <a:off x="1547244" y="1467016"/>
                <a:ext cx="2311851"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Full Name (as displayed on government ID)</a:t>
                </a:r>
                <a:endParaRPr lang="en-AU" sz="900" dirty="0">
                  <a:solidFill>
                    <a:schemeClr val="tx1">
                      <a:lumMod val="65000"/>
                      <a:lumOff val="35000"/>
                    </a:schemeClr>
                  </a:solidFill>
                  <a:latin typeface="Lato" panose="020F0502020204030203" pitchFamily="34" charset="0"/>
                </a:endParaRPr>
              </a:p>
            </p:txBody>
          </p:sp>
          <p:sp>
            <p:nvSpPr>
              <p:cNvPr id="19" name="Rounded Rectangle 18"/>
              <p:cNvSpPr/>
              <p:nvPr/>
            </p:nvSpPr>
            <p:spPr>
              <a:xfrm>
                <a:off x="1547244" y="2359847"/>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DD/MM/YYYY</a:t>
                </a:r>
                <a:endParaRPr lang="en-AU" dirty="0">
                  <a:solidFill>
                    <a:schemeClr val="bg1">
                      <a:lumMod val="65000"/>
                    </a:schemeClr>
                  </a:solidFill>
                  <a:latin typeface="Lato" panose="020F0502020204030203" pitchFamily="34" charset="0"/>
                </a:endParaRPr>
              </a:p>
            </p:txBody>
          </p:sp>
          <p:sp>
            <p:nvSpPr>
              <p:cNvPr id="20" name="TextBox 19"/>
              <p:cNvSpPr txBox="1"/>
              <p:nvPr/>
            </p:nvSpPr>
            <p:spPr>
              <a:xfrm>
                <a:off x="1547244" y="2113626"/>
                <a:ext cx="840295"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Date of Birth</a:t>
                </a:r>
                <a:endParaRPr lang="en-AU" sz="900" dirty="0">
                  <a:solidFill>
                    <a:schemeClr val="tx1">
                      <a:lumMod val="65000"/>
                      <a:lumOff val="35000"/>
                    </a:schemeClr>
                  </a:solidFill>
                  <a:latin typeface="Lato" panose="020F0502020204030203" pitchFamily="34" charset="0"/>
                </a:endParaRPr>
              </a:p>
            </p:txBody>
          </p:sp>
          <p:sp>
            <p:nvSpPr>
              <p:cNvPr id="21" name="Rounded Rectangle 20"/>
              <p:cNvSpPr/>
              <p:nvPr/>
            </p:nvSpPr>
            <p:spPr>
              <a:xfrm>
                <a:off x="1547244" y="3004529"/>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john@micro2move.com</a:t>
                </a:r>
                <a:endParaRPr lang="en-AU" dirty="0">
                  <a:solidFill>
                    <a:schemeClr val="bg1">
                      <a:lumMod val="65000"/>
                    </a:schemeClr>
                  </a:solidFill>
                  <a:latin typeface="Lato" panose="020F0502020204030203" pitchFamily="34" charset="0"/>
                </a:endParaRPr>
              </a:p>
            </p:txBody>
          </p:sp>
          <p:sp>
            <p:nvSpPr>
              <p:cNvPr id="22" name="TextBox 21"/>
              <p:cNvSpPr txBox="1"/>
              <p:nvPr/>
            </p:nvSpPr>
            <p:spPr>
              <a:xfrm>
                <a:off x="1547244" y="2758308"/>
                <a:ext cx="1619354"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Email (for receipts and rides)</a:t>
                </a:r>
                <a:endParaRPr lang="en-AU" sz="900" dirty="0">
                  <a:solidFill>
                    <a:schemeClr val="tx1">
                      <a:lumMod val="65000"/>
                      <a:lumOff val="35000"/>
                    </a:schemeClr>
                  </a:solidFill>
                  <a:latin typeface="Lato" panose="020F0502020204030203" pitchFamily="34" charset="0"/>
                </a:endParaRPr>
              </a:p>
            </p:txBody>
          </p:sp>
          <p:sp>
            <p:nvSpPr>
              <p:cNvPr id="24" name="Rounded Rectangle 23"/>
              <p:cNvSpPr/>
              <p:nvPr/>
            </p:nvSpPr>
            <p:spPr>
              <a:xfrm>
                <a:off x="1547244" y="3650832"/>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1050" dirty="0">
                  <a:solidFill>
                    <a:schemeClr val="bg1">
                      <a:lumMod val="65000"/>
                    </a:schemeClr>
                  </a:solidFill>
                  <a:latin typeface="Lato" panose="020F0502020204030203" pitchFamily="34" charset="0"/>
                </a:endParaRPr>
              </a:p>
              <a:p>
                <a:r>
                  <a:rPr lang="en-AU" sz="800" dirty="0">
                    <a:solidFill>
                      <a:schemeClr val="bg1">
                        <a:lumMod val="65000"/>
                      </a:schemeClr>
                    </a:solidFill>
                    <a:latin typeface="Lato" panose="020F0502020204030203" pitchFamily="34" charset="0"/>
                  </a:rPr>
                  <a:t>⬤⬤⬤⬤⬤⬤</a:t>
                </a:r>
              </a:p>
              <a:p>
                <a:endParaRPr lang="en-AU" sz="1050" dirty="0">
                  <a:solidFill>
                    <a:schemeClr val="bg1">
                      <a:lumMod val="65000"/>
                    </a:schemeClr>
                  </a:solidFill>
                  <a:latin typeface="Lato" panose="020F0502020204030203" pitchFamily="34" charset="0"/>
                </a:endParaRPr>
              </a:p>
            </p:txBody>
          </p:sp>
          <p:sp>
            <p:nvSpPr>
              <p:cNvPr id="25" name="TextBox 24"/>
              <p:cNvSpPr txBox="1"/>
              <p:nvPr/>
            </p:nvSpPr>
            <p:spPr>
              <a:xfrm>
                <a:off x="1547244" y="3404611"/>
                <a:ext cx="1048685"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Create Password</a:t>
                </a:r>
                <a:endParaRPr lang="en-AU" sz="900" dirty="0">
                  <a:solidFill>
                    <a:schemeClr val="tx1">
                      <a:lumMod val="65000"/>
                      <a:lumOff val="35000"/>
                    </a:schemeClr>
                  </a:solidFill>
                  <a:latin typeface="Lato" panose="020F0502020204030203" pitchFamily="34" charset="0"/>
                </a:endParaRPr>
              </a:p>
            </p:txBody>
          </p:sp>
          <p:sp>
            <p:nvSpPr>
              <p:cNvPr id="18" name="Rectangle 17"/>
              <p:cNvSpPr/>
              <p:nvPr/>
            </p:nvSpPr>
            <p:spPr>
              <a:xfrm>
                <a:off x="1585256" y="4191796"/>
                <a:ext cx="193424" cy="210677"/>
              </a:xfrm>
              <a:prstGeom prst="rect">
                <a:avLst/>
              </a:prstGeom>
              <a:solidFill>
                <a:srgbClr val="F4E1FF"/>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TextBox 25"/>
              <p:cNvSpPr txBox="1"/>
              <p:nvPr/>
            </p:nvSpPr>
            <p:spPr>
              <a:xfrm>
                <a:off x="1778680" y="4191796"/>
                <a:ext cx="1919115" cy="246221"/>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I accept the </a:t>
                </a:r>
                <a:r>
                  <a:rPr lang="en-US" sz="1000" b="1" u="sng" dirty="0">
                    <a:solidFill>
                      <a:srgbClr val="9510E4"/>
                    </a:solidFill>
                    <a:latin typeface="Lato" panose="020F0502020204030203" pitchFamily="34" charset="0"/>
                  </a:rPr>
                  <a:t>Terms &amp; Conditions</a:t>
                </a:r>
                <a:endParaRPr lang="en-AU" sz="900" b="1" u="sng" dirty="0">
                  <a:solidFill>
                    <a:srgbClr val="9510E4"/>
                  </a:solidFill>
                  <a:latin typeface="Lato" panose="020F0502020204030203" pitchFamily="34" charset="0"/>
                </a:endParaRPr>
              </a:p>
            </p:txBody>
          </p:sp>
          <p:sp>
            <p:nvSpPr>
              <p:cNvPr id="28" name="Rounded Rectangle 27"/>
              <p:cNvSpPr/>
              <p:nvPr/>
            </p:nvSpPr>
            <p:spPr>
              <a:xfrm>
                <a:off x="1547244" y="4508324"/>
                <a:ext cx="1279775" cy="840324"/>
              </a:xfrm>
              <a:prstGeom prst="roundRect">
                <a:avLst/>
              </a:prstGeom>
              <a:blipFill>
                <a:blip r:embed="rId5"/>
                <a:stretch>
                  <a:fillRect/>
                </a:stretch>
              </a:bli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ounded Rectangle 28"/>
              <p:cNvSpPr/>
              <p:nvPr/>
            </p:nvSpPr>
            <p:spPr>
              <a:xfrm>
                <a:off x="2930540" y="4508324"/>
                <a:ext cx="1362752" cy="840324"/>
              </a:xfrm>
              <a:prstGeom prst="roundRect">
                <a:avLst/>
              </a:prstGeom>
              <a:blipFill>
                <a:blip r:embed="rId4"/>
                <a:stretch>
                  <a:fillRect/>
                </a:stretch>
              </a:bli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TextBox 30"/>
              <p:cNvSpPr txBox="1"/>
              <p:nvPr/>
            </p:nvSpPr>
            <p:spPr>
              <a:xfrm>
                <a:off x="3519555" y="4546022"/>
                <a:ext cx="184731" cy="230832"/>
              </a:xfrm>
              <a:prstGeom prst="rect">
                <a:avLst/>
              </a:prstGeom>
              <a:noFill/>
            </p:spPr>
            <p:txBody>
              <a:bodyPr wrap="none" rtlCol="0">
                <a:spAutoFit/>
              </a:bodyPr>
              <a:lstStyle/>
              <a:p>
                <a:pPr algn="ctr"/>
                <a:endParaRPr lang="en-AU" sz="900" dirty="0">
                  <a:solidFill>
                    <a:schemeClr val="tx1">
                      <a:lumMod val="65000"/>
                      <a:lumOff val="35000"/>
                    </a:schemeClr>
                  </a:solidFill>
                  <a:latin typeface="Lato" panose="020F0502020204030203" pitchFamily="34" charset="0"/>
                </a:endParaRPr>
              </a:p>
            </p:txBody>
          </p:sp>
          <p:sp>
            <p:nvSpPr>
              <p:cNvPr id="34" name="Rounded Rectangle 33"/>
              <p:cNvSpPr/>
              <p:nvPr/>
            </p:nvSpPr>
            <p:spPr>
              <a:xfrm>
                <a:off x="1547244" y="5531851"/>
                <a:ext cx="2743199" cy="399142"/>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Lato" panose="020F0502020204030203" pitchFamily="34" charset="0"/>
                  </a:rPr>
                  <a:t>Continue</a:t>
                </a:r>
                <a:endParaRPr lang="en-AU" sz="2800" b="1" dirty="0">
                  <a:solidFill>
                    <a:schemeClr val="bg1"/>
                  </a:solidFill>
                  <a:latin typeface="Lato" panose="020F0502020204030203" pitchFamily="34" charset="0"/>
                </a:endParaRPr>
              </a:p>
            </p:txBody>
          </p:sp>
          <p:sp>
            <p:nvSpPr>
              <p:cNvPr id="35" name="Rounded Rectangle 34"/>
              <p:cNvSpPr/>
              <p:nvPr/>
            </p:nvSpPr>
            <p:spPr>
              <a:xfrm>
                <a:off x="1547244" y="5933182"/>
                <a:ext cx="2743199" cy="399142"/>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50000"/>
                      </a:schemeClr>
                    </a:solidFill>
                    <a:latin typeface="Lato" panose="020F0502020204030203" pitchFamily="34" charset="0"/>
                  </a:rPr>
                  <a:t>Already an user? </a:t>
                </a:r>
                <a:r>
                  <a:rPr lang="en-US" sz="1200" u="sng" dirty="0">
                    <a:solidFill>
                      <a:srgbClr val="9510E4"/>
                    </a:solidFill>
                    <a:latin typeface="Lato" panose="020F0502020204030203" pitchFamily="34" charset="0"/>
                  </a:rPr>
                  <a:t>Sign in</a:t>
                </a:r>
                <a:r>
                  <a:rPr lang="en-US" sz="1200" u="sng" dirty="0">
                    <a:solidFill>
                      <a:schemeClr val="bg1">
                        <a:lumMod val="50000"/>
                      </a:schemeClr>
                    </a:solidFill>
                    <a:latin typeface="Lato" panose="020F0502020204030203" pitchFamily="34" charset="0"/>
                  </a:rPr>
                  <a:t> </a:t>
                </a:r>
                <a:endParaRPr lang="en-AU" sz="1200" u="sng" dirty="0">
                  <a:solidFill>
                    <a:schemeClr val="bg1">
                      <a:lumMod val="50000"/>
                    </a:schemeClr>
                  </a:solidFill>
                  <a:latin typeface="Lato" panose="020F0502020204030203" pitchFamily="34" charset="0"/>
                </a:endParaRPr>
              </a:p>
            </p:txBody>
          </p:sp>
        </p:grpSp>
        <p:sp>
          <p:nvSpPr>
            <p:cNvPr id="10" name="Rectangle 9"/>
            <p:cNvSpPr/>
            <p:nvPr/>
          </p:nvSpPr>
          <p:spPr>
            <a:xfrm>
              <a:off x="1503073" y="4128173"/>
              <a:ext cx="357790" cy="369332"/>
            </a:xfrm>
            <a:prstGeom prst="rect">
              <a:avLst/>
            </a:prstGeom>
          </p:spPr>
          <p:txBody>
            <a:bodyPr wrap="none">
              <a:spAutoFit/>
            </a:bodyPr>
            <a:lstStyle/>
            <a:p>
              <a:r>
                <a:rPr lang="en-AU" b="1" dirty="0">
                  <a:solidFill>
                    <a:schemeClr val="tx1">
                      <a:lumMod val="50000"/>
                      <a:lumOff val="50000"/>
                    </a:schemeClr>
                  </a:solidFill>
                  <a:latin typeface="Google Sans"/>
                </a:rPr>
                <a:t>✓</a:t>
              </a:r>
              <a:endParaRPr lang="en-AU" dirty="0">
                <a:solidFill>
                  <a:schemeClr val="tx1">
                    <a:lumMod val="50000"/>
                    <a:lumOff val="50000"/>
                  </a:schemeClr>
                </a:solidFill>
              </a:endParaRPr>
            </a:p>
          </p:txBody>
        </p:sp>
      </p:grpSp>
    </p:spTree>
    <p:extLst>
      <p:ext uri="{BB962C8B-B14F-4D97-AF65-F5344CB8AC3E}">
        <p14:creationId xmlns:p14="http://schemas.microsoft.com/office/powerpoint/2010/main" val="1334028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6200000">
            <a:off x="-3045810" y="3044278"/>
            <a:ext cx="6858000" cy="769441"/>
          </a:xfrm>
          <a:prstGeom prst="rect">
            <a:avLst/>
          </a:prstGeom>
          <a:noFill/>
        </p:spPr>
        <p:txBody>
          <a:bodyPr wrap="square" rtlCol="0">
            <a:spAutoFit/>
          </a:bodyPr>
          <a:lstStyle/>
          <a:p>
            <a:r>
              <a:rPr lang="en-US" sz="4400" b="1" dirty="0"/>
              <a:t>Owner E-Bike List Screens</a:t>
            </a:r>
            <a:endParaRPr lang="en-AU" sz="4400" b="1" dirty="0"/>
          </a:p>
        </p:txBody>
      </p:sp>
      <p:grpSp>
        <p:nvGrpSpPr>
          <p:cNvPr id="9" name="Group 8"/>
          <p:cNvGrpSpPr/>
          <p:nvPr/>
        </p:nvGrpSpPr>
        <p:grpSpPr>
          <a:xfrm>
            <a:off x="967292" y="-2"/>
            <a:ext cx="3374571" cy="6858000"/>
            <a:chOff x="7977692" y="0"/>
            <a:chExt cx="3374571" cy="6858000"/>
          </a:xfrm>
        </p:grpSpPr>
        <p:sp>
          <p:nvSpPr>
            <p:cNvPr id="96" name="Rounded Rectangle 95"/>
            <p:cNvSpPr/>
            <p:nvPr/>
          </p:nvSpPr>
          <p:spPr>
            <a:xfrm>
              <a:off x="8175511" y="251800"/>
              <a:ext cx="3049352" cy="6194159"/>
            </a:xfrm>
            <a:prstGeom prst="roundRect">
              <a:avLst/>
            </a:prstGeom>
            <a:solidFill>
              <a:srgbClr val="FFFA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93" name="Group 92"/>
            <p:cNvGrpSpPr/>
            <p:nvPr/>
          </p:nvGrpSpPr>
          <p:grpSpPr>
            <a:xfrm>
              <a:off x="8188075" y="463241"/>
              <a:ext cx="2849326" cy="1024928"/>
              <a:chOff x="8957695" y="463241"/>
              <a:chExt cx="2849326" cy="1024928"/>
            </a:xfrm>
          </p:grpSpPr>
          <p:grpSp>
            <p:nvGrpSpPr>
              <p:cNvPr id="68" name="Group 67"/>
              <p:cNvGrpSpPr/>
              <p:nvPr/>
            </p:nvGrpSpPr>
            <p:grpSpPr>
              <a:xfrm>
                <a:off x="8957695" y="463241"/>
                <a:ext cx="2435973" cy="778707"/>
                <a:chOff x="1391934" y="463241"/>
                <a:chExt cx="2435973" cy="778707"/>
              </a:xfrm>
            </p:grpSpPr>
            <p:pic>
              <p:nvPicPr>
                <p:cNvPr id="88" name="Picture 8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1934" y="463241"/>
                  <a:ext cx="778707" cy="778707"/>
                </a:xfrm>
                <a:prstGeom prst="rect">
                  <a:avLst/>
                </a:prstGeom>
              </p:spPr>
            </p:pic>
            <p:sp>
              <p:nvSpPr>
                <p:cNvPr id="90" name="TextBox 89"/>
                <p:cNvSpPr txBox="1"/>
                <p:nvPr/>
              </p:nvSpPr>
              <p:spPr>
                <a:xfrm>
                  <a:off x="2009781" y="718728"/>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grpSp>
          <p:sp>
            <p:nvSpPr>
              <p:cNvPr id="69" name="TextBox 68"/>
              <p:cNvSpPr txBox="1"/>
              <p:nvPr/>
            </p:nvSpPr>
            <p:spPr>
              <a:xfrm>
                <a:off x="8993192" y="1118837"/>
                <a:ext cx="2813829" cy="369332"/>
              </a:xfrm>
              <a:prstGeom prst="rect">
                <a:avLst/>
              </a:prstGeom>
              <a:noFill/>
            </p:spPr>
            <p:txBody>
              <a:bodyPr wrap="square" rtlCol="0">
                <a:spAutoFit/>
              </a:bodyPr>
              <a:lstStyle/>
              <a:p>
                <a:r>
                  <a:rPr lang="en-US" b="1" dirty="0">
                    <a:solidFill>
                      <a:srgbClr val="506445"/>
                    </a:solidFill>
                    <a:latin typeface="Comfortaa" pitchFamily="2" charset="0"/>
                  </a:rPr>
                  <a:t>Welcome Owen</a:t>
                </a:r>
                <a:endParaRPr lang="en-AU" b="1" dirty="0">
                  <a:solidFill>
                    <a:srgbClr val="506445"/>
                  </a:solidFill>
                  <a:latin typeface="Comfortaa" pitchFamily="2" charset="0"/>
                </a:endParaRPr>
              </a:p>
            </p:txBody>
          </p:sp>
        </p:grpSp>
        <p:grpSp>
          <p:nvGrpSpPr>
            <p:cNvPr id="67" name="Group 66"/>
            <p:cNvGrpSpPr/>
            <p:nvPr/>
          </p:nvGrpSpPr>
          <p:grpSpPr>
            <a:xfrm>
              <a:off x="7977692" y="0"/>
              <a:ext cx="3374571" cy="6858000"/>
              <a:chOff x="8817429" y="0"/>
              <a:chExt cx="3374571" cy="6858000"/>
            </a:xfrm>
          </p:grpSpPr>
          <p:grpSp>
            <p:nvGrpSpPr>
              <p:cNvPr id="70" name="Group 69"/>
              <p:cNvGrpSpPr/>
              <p:nvPr/>
            </p:nvGrpSpPr>
            <p:grpSpPr>
              <a:xfrm>
                <a:off x="8817429" y="0"/>
                <a:ext cx="3374571" cy="6858000"/>
                <a:chOff x="6333672" y="0"/>
                <a:chExt cx="3374571" cy="6858000"/>
              </a:xfrm>
            </p:grpSpPr>
            <p:pic>
              <p:nvPicPr>
                <p:cNvPr id="76" name="Picture 75"/>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77" name="Freeform 76"/>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71" name="TextBox 70"/>
              <p:cNvSpPr txBox="1"/>
              <p:nvPr/>
            </p:nvSpPr>
            <p:spPr>
              <a:xfrm>
                <a:off x="9242697" y="5844921"/>
                <a:ext cx="678180" cy="523220"/>
              </a:xfrm>
              <a:prstGeom prst="rect">
                <a:avLst/>
              </a:prstGeom>
              <a:noFill/>
            </p:spPr>
            <p:txBody>
              <a:bodyPr wrap="square" rtlCol="0">
                <a:spAutoFit/>
              </a:bodyPr>
              <a:lstStyle/>
              <a:p>
                <a:pPr algn="ctr"/>
                <a:r>
                  <a:rPr lang="en-AU" b="1" dirty="0">
                    <a:solidFill>
                      <a:srgbClr val="506445"/>
                    </a:solidFill>
                  </a:rPr>
                  <a:t>🚲</a:t>
                </a:r>
                <a:br>
                  <a:rPr lang="en-AU" b="1" dirty="0">
                    <a:solidFill>
                      <a:srgbClr val="506445"/>
                    </a:solidFill>
                  </a:rPr>
                </a:br>
                <a:r>
                  <a:rPr lang="en-AU" sz="1000" b="1" dirty="0">
                    <a:solidFill>
                      <a:srgbClr val="506445"/>
                    </a:solidFill>
                  </a:rPr>
                  <a:t>My Rides</a:t>
                </a:r>
              </a:p>
            </p:txBody>
          </p:sp>
          <p:sp>
            <p:nvSpPr>
              <p:cNvPr id="72" name="TextBox 71"/>
              <p:cNvSpPr txBox="1"/>
              <p:nvPr/>
            </p:nvSpPr>
            <p:spPr>
              <a:xfrm>
                <a:off x="10621917" y="5845937"/>
                <a:ext cx="678180" cy="523220"/>
              </a:xfrm>
              <a:prstGeom prst="rect">
                <a:avLst/>
              </a:prstGeom>
              <a:noFill/>
            </p:spPr>
            <p:txBody>
              <a:bodyPr wrap="square" rtlCol="0">
                <a:spAutoFit/>
              </a:bodyPr>
              <a:lstStyle/>
              <a:p>
                <a:pPr algn="ctr"/>
                <a:r>
                  <a:rPr lang="en-AU" b="1" dirty="0">
                    <a:solidFill>
                      <a:srgbClr val="506445"/>
                    </a:solidFill>
                  </a:rPr>
                  <a:t>🌐</a:t>
                </a:r>
                <a:br>
                  <a:rPr lang="en-AU" b="1" dirty="0">
                    <a:solidFill>
                      <a:srgbClr val="506445"/>
                    </a:solidFill>
                  </a:rPr>
                </a:br>
                <a:r>
                  <a:rPr lang="en-AU" sz="1000" b="1" dirty="0">
                    <a:solidFill>
                      <a:srgbClr val="506445"/>
                    </a:solidFill>
                  </a:rPr>
                  <a:t>Explore</a:t>
                </a:r>
              </a:p>
            </p:txBody>
          </p:sp>
          <p:sp>
            <p:nvSpPr>
              <p:cNvPr id="73" name="TextBox 72"/>
              <p:cNvSpPr txBox="1"/>
              <p:nvPr/>
            </p:nvSpPr>
            <p:spPr>
              <a:xfrm>
                <a:off x="11300097" y="5844921"/>
                <a:ext cx="678180" cy="523220"/>
              </a:xfrm>
              <a:prstGeom prst="rect">
                <a:avLst/>
              </a:prstGeom>
              <a:noFill/>
            </p:spPr>
            <p:txBody>
              <a:bodyPr wrap="square" rtlCol="0">
                <a:spAutoFit/>
              </a:bodyPr>
              <a:lstStyle/>
              <a:p>
                <a:pPr algn="ctr"/>
                <a:r>
                  <a:rPr lang="en-AU" b="1" dirty="0">
                    <a:solidFill>
                      <a:srgbClr val="506445"/>
                    </a:solidFill>
                  </a:rPr>
                  <a:t>👤</a:t>
                </a:r>
                <a:br>
                  <a:rPr lang="en-AU" b="1" dirty="0">
                    <a:solidFill>
                      <a:srgbClr val="506445"/>
                    </a:solidFill>
                  </a:rPr>
                </a:br>
                <a:r>
                  <a:rPr lang="en-AU" sz="1000" b="1" dirty="0">
                    <a:solidFill>
                      <a:srgbClr val="506445"/>
                    </a:solidFill>
                  </a:rPr>
                  <a:t>Profile</a:t>
                </a:r>
              </a:p>
            </p:txBody>
          </p:sp>
          <p:sp>
            <p:nvSpPr>
              <p:cNvPr id="74" name="Oval 73"/>
              <p:cNvSpPr/>
              <p:nvPr/>
            </p:nvSpPr>
            <p:spPr>
              <a:xfrm>
                <a:off x="10115282" y="586016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75" name="TextBox 74"/>
              <p:cNvSpPr txBox="1"/>
              <p:nvPr/>
            </p:nvSpPr>
            <p:spPr>
              <a:xfrm>
                <a:off x="9920877" y="5844861"/>
                <a:ext cx="701040" cy="52706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My Bikes</a:t>
                </a:r>
              </a:p>
            </p:txBody>
          </p:sp>
        </p:grpSp>
        <p:sp>
          <p:nvSpPr>
            <p:cNvPr id="79" name="Freeform 78"/>
            <p:cNvSpPr/>
            <p:nvPr/>
          </p:nvSpPr>
          <p:spPr>
            <a:xfrm>
              <a:off x="9287106" y="2572950"/>
              <a:ext cx="755742" cy="755742"/>
            </a:xfrm>
            <a:custGeom>
              <a:avLst/>
              <a:gdLst>
                <a:gd name="connsiteX0" fmla="*/ 750652 w 1620000"/>
                <a:gd name="connsiteY0" fmla="*/ 377243 h 1620000"/>
                <a:gd name="connsiteX1" fmla="*/ 750652 w 1620000"/>
                <a:gd name="connsiteY1" fmla="*/ 750652 h 1620000"/>
                <a:gd name="connsiteX2" fmla="*/ 377243 w 1620000"/>
                <a:gd name="connsiteY2" fmla="*/ 750652 h 1620000"/>
                <a:gd name="connsiteX3" fmla="*/ 377243 w 1620000"/>
                <a:gd name="connsiteY3" fmla="*/ 869349 h 1620000"/>
                <a:gd name="connsiteX4" fmla="*/ 750652 w 1620000"/>
                <a:gd name="connsiteY4" fmla="*/ 869349 h 1620000"/>
                <a:gd name="connsiteX5" fmla="*/ 750652 w 1620000"/>
                <a:gd name="connsiteY5" fmla="*/ 1242758 h 1620000"/>
                <a:gd name="connsiteX6" fmla="*/ 869349 w 1620000"/>
                <a:gd name="connsiteY6" fmla="*/ 1242758 h 1620000"/>
                <a:gd name="connsiteX7" fmla="*/ 869349 w 1620000"/>
                <a:gd name="connsiteY7" fmla="*/ 869349 h 1620000"/>
                <a:gd name="connsiteX8" fmla="*/ 1242758 w 1620000"/>
                <a:gd name="connsiteY8" fmla="*/ 869349 h 1620000"/>
                <a:gd name="connsiteX9" fmla="*/ 1242758 w 1620000"/>
                <a:gd name="connsiteY9" fmla="*/ 750652 h 1620000"/>
                <a:gd name="connsiteX10" fmla="*/ 869349 w 1620000"/>
                <a:gd name="connsiteY10" fmla="*/ 750652 h 1620000"/>
                <a:gd name="connsiteX11" fmla="*/ 869349 w 1620000"/>
                <a:gd name="connsiteY11" fmla="*/ 377243 h 1620000"/>
                <a:gd name="connsiteX12" fmla="*/ 810000 w 1620000"/>
                <a:gd name="connsiteY12" fmla="*/ 0 h 1620000"/>
                <a:gd name="connsiteX13" fmla="*/ 1620000 w 1620000"/>
                <a:gd name="connsiteY13" fmla="*/ 810000 h 1620000"/>
                <a:gd name="connsiteX14" fmla="*/ 810000 w 1620000"/>
                <a:gd name="connsiteY14" fmla="*/ 1620000 h 1620000"/>
                <a:gd name="connsiteX15" fmla="*/ 0 w 1620000"/>
                <a:gd name="connsiteY15" fmla="*/ 810000 h 1620000"/>
                <a:gd name="connsiteX16" fmla="*/ 810000 w 1620000"/>
                <a:gd name="connsiteY16" fmla="*/ 0 h 16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0000" h="1620000">
                  <a:moveTo>
                    <a:pt x="750652" y="377243"/>
                  </a:moveTo>
                  <a:lnTo>
                    <a:pt x="750652" y="750652"/>
                  </a:lnTo>
                  <a:lnTo>
                    <a:pt x="377243" y="750652"/>
                  </a:lnTo>
                  <a:lnTo>
                    <a:pt x="377243" y="869349"/>
                  </a:lnTo>
                  <a:lnTo>
                    <a:pt x="750652" y="869349"/>
                  </a:lnTo>
                  <a:lnTo>
                    <a:pt x="750652" y="1242758"/>
                  </a:lnTo>
                  <a:lnTo>
                    <a:pt x="869349" y="1242758"/>
                  </a:lnTo>
                  <a:lnTo>
                    <a:pt x="869349" y="869349"/>
                  </a:lnTo>
                  <a:lnTo>
                    <a:pt x="1242758" y="869349"/>
                  </a:lnTo>
                  <a:lnTo>
                    <a:pt x="1242758" y="750652"/>
                  </a:lnTo>
                  <a:lnTo>
                    <a:pt x="869349" y="750652"/>
                  </a:lnTo>
                  <a:lnTo>
                    <a:pt x="869349" y="377243"/>
                  </a:lnTo>
                  <a:close/>
                  <a:moveTo>
                    <a:pt x="810000" y="0"/>
                  </a:moveTo>
                  <a:cubicBezTo>
                    <a:pt x="1257351" y="0"/>
                    <a:pt x="1620000" y="362649"/>
                    <a:pt x="1620000" y="810000"/>
                  </a:cubicBezTo>
                  <a:cubicBezTo>
                    <a:pt x="1620000" y="1257351"/>
                    <a:pt x="1257351" y="1620000"/>
                    <a:pt x="810000" y="1620000"/>
                  </a:cubicBezTo>
                  <a:cubicBezTo>
                    <a:pt x="362649" y="1620000"/>
                    <a:pt x="0" y="1257351"/>
                    <a:pt x="0" y="810000"/>
                  </a:cubicBezTo>
                  <a:cubicBezTo>
                    <a:pt x="0" y="362649"/>
                    <a:pt x="362649" y="0"/>
                    <a:pt x="810000" y="0"/>
                  </a:cubicBezTo>
                  <a:close/>
                </a:path>
              </a:pathLst>
            </a:cu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sp>
          <p:nvSpPr>
            <p:cNvPr id="80" name="TextBox 79"/>
            <p:cNvSpPr txBox="1"/>
            <p:nvPr/>
          </p:nvSpPr>
          <p:spPr>
            <a:xfrm>
              <a:off x="8719364" y="1982973"/>
              <a:ext cx="1991250" cy="338554"/>
            </a:xfrm>
            <a:prstGeom prst="rect">
              <a:avLst/>
            </a:prstGeom>
            <a:noFill/>
          </p:spPr>
          <p:txBody>
            <a:bodyPr wrap="none" rtlCol="0">
              <a:spAutoFit/>
            </a:bodyPr>
            <a:lstStyle/>
            <a:p>
              <a:pPr algn="ctr"/>
              <a:r>
                <a:rPr lang="en-US" sz="1600" dirty="0">
                  <a:solidFill>
                    <a:srgbClr val="506445"/>
                  </a:solidFill>
                  <a:latin typeface="Lato" panose="020F0502020204030203" pitchFamily="34" charset="0"/>
                </a:rPr>
                <a:t>List your first E-bike</a:t>
              </a:r>
              <a:endParaRPr lang="en-AU" sz="1600" dirty="0">
                <a:solidFill>
                  <a:srgbClr val="506445"/>
                </a:solidFill>
                <a:latin typeface="Lato" panose="020F0502020204030203" pitchFamily="34" charset="0"/>
              </a:endParaRPr>
            </a:p>
          </p:txBody>
        </p:sp>
        <p:sp>
          <p:nvSpPr>
            <p:cNvPr id="5" name="TextBox 4"/>
            <p:cNvSpPr txBox="1"/>
            <p:nvPr/>
          </p:nvSpPr>
          <p:spPr>
            <a:xfrm>
              <a:off x="8152383" y="3867481"/>
              <a:ext cx="3025187" cy="1384995"/>
            </a:xfrm>
            <a:prstGeom prst="rect">
              <a:avLst/>
            </a:prstGeom>
            <a:noFill/>
          </p:spPr>
          <p:txBody>
            <a:bodyPr wrap="none" rtlCol="0">
              <a:spAutoFit/>
            </a:bodyPr>
            <a:lstStyle/>
            <a:p>
              <a:pPr algn="ctr"/>
              <a:endParaRPr lang="en-US" sz="1050" dirty="0">
                <a:solidFill>
                  <a:schemeClr val="tx1">
                    <a:lumMod val="65000"/>
                    <a:lumOff val="35000"/>
                  </a:schemeClr>
                </a:solidFill>
                <a:latin typeface="Lato" panose="020F0502020204030203" pitchFamily="34" charset="0"/>
              </a:endParaRPr>
            </a:p>
            <a:p>
              <a:pPr marL="171450" indent="-171450">
                <a:buFont typeface="Wingdings" panose="05000000000000000000" pitchFamily="2" charset="2"/>
                <a:buChar char="ü"/>
              </a:pPr>
              <a:r>
                <a:rPr lang="en-US" sz="1050" dirty="0">
                  <a:solidFill>
                    <a:srgbClr val="506445"/>
                  </a:solidFill>
                  <a:latin typeface="Lato" panose="020F0502020204030203" pitchFamily="34" charset="0"/>
                </a:rPr>
                <a:t>Earn money while your bike is not in use.</a:t>
              </a:r>
            </a:p>
            <a:p>
              <a:endParaRPr lang="en-US" sz="1050" dirty="0">
                <a:solidFill>
                  <a:srgbClr val="506445"/>
                </a:solidFill>
                <a:latin typeface="Lato" panose="020F0502020204030203" pitchFamily="34" charset="0"/>
              </a:endParaRPr>
            </a:p>
            <a:p>
              <a:pPr marL="171450" indent="-171450">
                <a:buFont typeface="Wingdings" panose="05000000000000000000" pitchFamily="2" charset="2"/>
                <a:buChar char="ü"/>
              </a:pPr>
              <a:r>
                <a:rPr lang="en-US" sz="1050" dirty="0">
                  <a:solidFill>
                    <a:srgbClr val="506445"/>
                  </a:solidFill>
                  <a:latin typeface="Lato" panose="020F0502020204030203" pitchFamily="34" charset="0"/>
                </a:rPr>
                <a:t>KYC-verified users with ratings &amp; trip history.</a:t>
              </a:r>
            </a:p>
            <a:p>
              <a:pPr marL="171450" indent="-171450">
                <a:buFont typeface="Wingdings" panose="05000000000000000000" pitchFamily="2" charset="2"/>
                <a:buChar char="ü"/>
              </a:pPr>
              <a:endParaRPr lang="en-US" sz="1050" dirty="0">
                <a:solidFill>
                  <a:srgbClr val="506445"/>
                </a:solidFill>
                <a:latin typeface="Lato" panose="020F0502020204030203" pitchFamily="34" charset="0"/>
              </a:endParaRPr>
            </a:p>
            <a:p>
              <a:pPr marL="171450" indent="-171450">
                <a:buFont typeface="Wingdings" panose="05000000000000000000" pitchFamily="2" charset="2"/>
                <a:buChar char="ü"/>
              </a:pPr>
              <a:r>
                <a:rPr lang="en-US" sz="1050" dirty="0">
                  <a:solidFill>
                    <a:srgbClr val="506445"/>
                  </a:solidFill>
                  <a:latin typeface="Lato" panose="020F0502020204030203" pitchFamily="34" charset="0"/>
                </a:rPr>
                <a:t>Digital waivers &amp; per-ride insurance options.</a:t>
              </a:r>
            </a:p>
            <a:p>
              <a:pPr marL="171450" indent="-171450">
                <a:buFont typeface="Wingdings" panose="05000000000000000000" pitchFamily="2" charset="2"/>
                <a:buChar char="ü"/>
              </a:pPr>
              <a:endParaRPr lang="en-US" sz="1050" dirty="0">
                <a:solidFill>
                  <a:srgbClr val="506445"/>
                </a:solidFill>
                <a:latin typeface="Lato" panose="020F0502020204030203" pitchFamily="34" charset="0"/>
              </a:endParaRPr>
            </a:p>
            <a:p>
              <a:pPr marL="171450" indent="-171450">
                <a:buFont typeface="Wingdings" panose="05000000000000000000" pitchFamily="2" charset="2"/>
                <a:buChar char="ü"/>
              </a:pPr>
              <a:r>
                <a:rPr lang="en-US" sz="1050" dirty="0">
                  <a:solidFill>
                    <a:srgbClr val="506445"/>
                  </a:solidFill>
                  <a:latin typeface="Lato" panose="020F0502020204030203" pitchFamily="34" charset="0"/>
                </a:rPr>
                <a:t>Set pricing, availability, and approvals in-app.</a:t>
              </a:r>
              <a:endParaRPr lang="en-AU" sz="1050" dirty="0">
                <a:solidFill>
                  <a:srgbClr val="506445"/>
                </a:solidFill>
                <a:latin typeface="Lato" panose="020F0502020204030203" pitchFamily="34" charset="0"/>
              </a:endParaRPr>
            </a:p>
          </p:txBody>
        </p:sp>
      </p:grpSp>
      <p:grpSp>
        <p:nvGrpSpPr>
          <p:cNvPr id="2" name="Group 1">
            <a:extLst>
              <a:ext uri="{FF2B5EF4-FFF2-40B4-BE49-F238E27FC236}">
                <a16:creationId xmlns:a16="http://schemas.microsoft.com/office/drawing/2014/main" xmlns="" id="{9729D750-3CE7-5F71-5B0C-5B89103D9EDF}"/>
              </a:ext>
            </a:extLst>
          </p:cNvPr>
          <p:cNvGrpSpPr/>
          <p:nvPr/>
        </p:nvGrpSpPr>
        <p:grpSpPr>
          <a:xfrm>
            <a:off x="4497568" y="-2"/>
            <a:ext cx="3408932" cy="6858000"/>
            <a:chOff x="4497568" y="-2"/>
            <a:chExt cx="3408932" cy="6858000"/>
          </a:xfrm>
        </p:grpSpPr>
        <p:sp>
          <p:nvSpPr>
            <p:cNvPr id="83" name="Rounded Rectangle 82"/>
            <p:cNvSpPr/>
            <p:nvPr/>
          </p:nvSpPr>
          <p:spPr>
            <a:xfrm>
              <a:off x="4695387" y="251798"/>
              <a:ext cx="3049352" cy="6194159"/>
            </a:xfrm>
            <a:prstGeom prst="roundRect">
              <a:avLst/>
            </a:prstGeom>
            <a:solidFill>
              <a:srgbClr val="FFFA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13" name="Rectangle 112"/>
            <p:cNvSpPr/>
            <p:nvPr/>
          </p:nvSpPr>
          <p:spPr>
            <a:xfrm>
              <a:off x="4602652" y="1840458"/>
              <a:ext cx="3164399" cy="3261106"/>
            </a:xfrm>
            <a:prstGeom prst="rect">
              <a:avLst/>
            </a:prstGeom>
            <a:solidFill>
              <a:srgbClr val="FF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06" name="Group 105"/>
            <p:cNvGrpSpPr/>
            <p:nvPr/>
          </p:nvGrpSpPr>
          <p:grpSpPr>
            <a:xfrm>
              <a:off x="4707951" y="463239"/>
              <a:ext cx="2435973" cy="778707"/>
              <a:chOff x="1391934" y="463241"/>
              <a:chExt cx="2435973" cy="778707"/>
            </a:xfrm>
          </p:grpSpPr>
          <p:pic>
            <p:nvPicPr>
              <p:cNvPr id="108" name="Picture 10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1934" y="463241"/>
                <a:ext cx="778707" cy="778707"/>
              </a:xfrm>
              <a:prstGeom prst="rect">
                <a:avLst/>
              </a:prstGeom>
            </p:spPr>
          </p:pic>
          <p:sp>
            <p:nvSpPr>
              <p:cNvPr id="109" name="TextBox 108"/>
              <p:cNvSpPr txBox="1"/>
              <p:nvPr/>
            </p:nvSpPr>
            <p:spPr>
              <a:xfrm>
                <a:off x="2009781" y="718728"/>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grpSp>
        <p:sp>
          <p:nvSpPr>
            <p:cNvPr id="111" name="TextBox 110"/>
            <p:cNvSpPr txBox="1"/>
            <p:nvPr/>
          </p:nvSpPr>
          <p:spPr>
            <a:xfrm>
              <a:off x="4729230" y="1118835"/>
              <a:ext cx="2813829" cy="369332"/>
            </a:xfrm>
            <a:prstGeom prst="rect">
              <a:avLst/>
            </a:prstGeom>
            <a:noFill/>
          </p:spPr>
          <p:txBody>
            <a:bodyPr wrap="square" rtlCol="0">
              <a:spAutoFit/>
            </a:bodyPr>
            <a:lstStyle/>
            <a:p>
              <a:r>
                <a:rPr lang="en-US" b="1" dirty="0">
                  <a:solidFill>
                    <a:srgbClr val="506445"/>
                  </a:solidFill>
                  <a:latin typeface="Comfortaa" pitchFamily="2" charset="0"/>
                </a:rPr>
                <a:t>Welcome Owen</a:t>
              </a:r>
              <a:endParaRPr lang="en-AU" b="1" dirty="0">
                <a:solidFill>
                  <a:srgbClr val="506445"/>
                </a:solidFill>
                <a:latin typeface="Comfortaa" pitchFamily="2" charset="0"/>
              </a:endParaRPr>
            </a:p>
          </p:txBody>
        </p:sp>
        <p:sp>
          <p:nvSpPr>
            <p:cNvPr id="112" name="TextBox 111"/>
            <p:cNvSpPr txBox="1"/>
            <p:nvPr/>
          </p:nvSpPr>
          <p:spPr>
            <a:xfrm>
              <a:off x="5521048" y="1457821"/>
              <a:ext cx="1327608" cy="338554"/>
            </a:xfrm>
            <a:prstGeom prst="rect">
              <a:avLst/>
            </a:prstGeom>
            <a:noFill/>
          </p:spPr>
          <p:txBody>
            <a:bodyPr wrap="none" rtlCol="0">
              <a:spAutoFit/>
            </a:bodyPr>
            <a:lstStyle/>
            <a:p>
              <a:pPr algn="ctr"/>
              <a:r>
                <a:rPr lang="en-US" sz="1600" dirty="0">
                  <a:solidFill>
                    <a:srgbClr val="506445"/>
                  </a:solidFill>
                  <a:latin typeface="Lato" panose="020F0502020204030203" pitchFamily="34" charset="0"/>
                </a:rPr>
                <a:t>Your E-bikes</a:t>
              </a:r>
              <a:endParaRPr lang="en-AU" sz="1600" dirty="0">
                <a:solidFill>
                  <a:srgbClr val="506445"/>
                </a:solidFill>
                <a:latin typeface="Lato" panose="020F0502020204030203" pitchFamily="34" charset="0"/>
              </a:endParaRPr>
            </a:p>
          </p:txBody>
        </p:sp>
        <p:grpSp>
          <p:nvGrpSpPr>
            <p:cNvPr id="27" name="Group 26"/>
            <p:cNvGrpSpPr/>
            <p:nvPr/>
          </p:nvGrpSpPr>
          <p:grpSpPr>
            <a:xfrm>
              <a:off x="4637863" y="1851908"/>
              <a:ext cx="3164399" cy="1259652"/>
              <a:chOff x="4637863" y="1851908"/>
              <a:chExt cx="3164399" cy="1259652"/>
            </a:xfrm>
          </p:grpSpPr>
          <p:sp>
            <p:nvSpPr>
              <p:cNvPr id="114" name="Rectangle 113"/>
              <p:cNvSpPr/>
              <p:nvPr/>
            </p:nvSpPr>
            <p:spPr>
              <a:xfrm>
                <a:off x="4637863" y="1851908"/>
                <a:ext cx="3164399" cy="1224919"/>
              </a:xfrm>
              <a:prstGeom prst="rect">
                <a:avLst/>
              </a:prstGeom>
              <a:solidFill>
                <a:srgbClr val="FFE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 name="Straight Connector 10"/>
              <p:cNvCxnSpPr/>
              <p:nvPr/>
            </p:nvCxnSpPr>
            <p:spPr>
              <a:xfrm>
                <a:off x="4896858" y="2143763"/>
                <a:ext cx="2586513"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4853565" y="1883256"/>
                <a:ext cx="867545" cy="276999"/>
              </a:xfrm>
              <a:prstGeom prst="rect">
                <a:avLst/>
              </a:prstGeom>
              <a:noFill/>
            </p:spPr>
            <p:txBody>
              <a:bodyPr wrap="none" rtlCol="0">
                <a:spAutoFit/>
              </a:bodyPr>
              <a:lstStyle/>
              <a:p>
                <a:r>
                  <a:rPr lang="en-US" sz="1200" b="1" dirty="0">
                    <a:solidFill>
                      <a:srgbClr val="9510E4"/>
                    </a:solidFill>
                    <a:latin typeface="Comfortaa" pitchFamily="2" charset="0"/>
                  </a:rPr>
                  <a:t>Owen-A1</a:t>
                </a:r>
                <a:endParaRPr lang="en-AU" sz="1200" b="1" dirty="0">
                  <a:solidFill>
                    <a:srgbClr val="9510E4"/>
                  </a:solidFill>
                  <a:latin typeface="Comfortaa" pitchFamily="2" charset="0"/>
                </a:endParaRPr>
              </a:p>
            </p:txBody>
          </p:sp>
          <p:pic>
            <p:nvPicPr>
              <p:cNvPr id="116" name="Picture 115"/>
              <p:cNvPicPr>
                <a:picLocks noChangeAspect="1"/>
              </p:cNvPicPr>
              <p:nvPr/>
            </p:nvPicPr>
            <p:blipFill rotWithShape="1">
              <a:blip r:embed="rId4"/>
              <a:srcRect l="35787" t="7837" b="12703"/>
              <a:stretch/>
            </p:blipFill>
            <p:spPr>
              <a:xfrm>
                <a:off x="4920875" y="2204875"/>
                <a:ext cx="680141" cy="632289"/>
              </a:xfrm>
              <a:prstGeom prst="ellipse">
                <a:avLst/>
              </a:prstGeom>
              <a:ln w="63500" cap="rnd">
                <a:no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sp>
            <p:nvSpPr>
              <p:cNvPr id="12" name="5-Point Star 11"/>
              <p:cNvSpPr/>
              <p:nvPr/>
            </p:nvSpPr>
            <p:spPr>
              <a:xfrm>
                <a:off x="4920875" y="2881037"/>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7" name="5-Point Star 116"/>
              <p:cNvSpPr/>
              <p:nvPr/>
            </p:nvSpPr>
            <p:spPr>
              <a:xfrm>
                <a:off x="5067610" y="2881247"/>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9" name="5-Point Star 118"/>
              <p:cNvSpPr/>
              <p:nvPr/>
            </p:nvSpPr>
            <p:spPr>
              <a:xfrm>
                <a:off x="5210821" y="2880932"/>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0" name="5-Point Star 119"/>
              <p:cNvSpPr/>
              <p:nvPr/>
            </p:nvSpPr>
            <p:spPr>
              <a:xfrm>
                <a:off x="5357556" y="2881142"/>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1" name="5-Point Star 120"/>
              <p:cNvSpPr/>
              <p:nvPr/>
            </p:nvSpPr>
            <p:spPr>
              <a:xfrm>
                <a:off x="5502006" y="2882471"/>
                <a:ext cx="108000" cy="108000"/>
              </a:xfrm>
              <a:prstGeom prst="star5">
                <a:avLst/>
              </a:prstGeom>
              <a:no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5756321" y="1888586"/>
                <a:ext cx="1851789" cy="253916"/>
              </a:xfrm>
              <a:prstGeom prst="rect">
                <a:avLst/>
              </a:prstGeom>
            </p:spPr>
            <p:txBody>
              <a:bodyPr wrap="none">
                <a:spAutoFit/>
              </a:bodyPr>
              <a:lstStyle/>
              <a:p>
                <a:r>
                  <a:rPr lang="en-US" sz="1050" dirty="0">
                    <a:solidFill>
                      <a:schemeClr val="tx1">
                        <a:lumMod val="65000"/>
                        <a:lumOff val="35000"/>
                      </a:schemeClr>
                    </a:solidFill>
                    <a:latin typeface="Lato" panose="020F0502020204030203" pitchFamily="34" charset="0"/>
                  </a:rPr>
                  <a:t>13 Jan, 2026 – 31 Dec, 2027</a:t>
                </a:r>
                <a:endParaRPr lang="en-AU" sz="1050" dirty="0"/>
              </a:p>
            </p:txBody>
          </p:sp>
          <p:sp>
            <p:nvSpPr>
              <p:cNvPr id="15" name="Rectangle 14"/>
              <p:cNvSpPr/>
              <p:nvPr/>
            </p:nvSpPr>
            <p:spPr>
              <a:xfrm>
                <a:off x="5826194" y="2065120"/>
                <a:ext cx="1921680" cy="1046440"/>
              </a:xfrm>
              <a:prstGeom prst="rect">
                <a:avLst/>
              </a:prstGeom>
            </p:spPr>
            <p:txBody>
              <a:bodyPr wrap="square">
                <a:spAutoFit/>
              </a:bodyPr>
              <a:lstStyle/>
              <a:p>
                <a:pPr>
                  <a:lnSpc>
                    <a:spcPct val="150000"/>
                  </a:lnSpc>
                </a:pPr>
                <a:r>
                  <a:rPr lang="en-AU" sz="1400" b="1" dirty="0">
                    <a:solidFill>
                      <a:srgbClr val="9510E4"/>
                    </a:solidFill>
                    <a:latin typeface="Lato" panose="020F0502020204030203" pitchFamily="34" charset="0"/>
                  </a:rPr>
                  <a:t>   🚲</a:t>
                </a:r>
                <a:r>
                  <a:rPr lang="en-AU" sz="1000" b="1" dirty="0">
                    <a:solidFill>
                      <a:schemeClr val="bg1">
                        <a:lumMod val="50000"/>
                      </a:schemeClr>
                    </a:solidFill>
                    <a:latin typeface="Lato" panose="020F0502020204030203" pitchFamily="34" charset="0"/>
                  </a:rPr>
                  <a:t>    </a:t>
                </a:r>
                <a:r>
                  <a:rPr lang="en-AU" sz="1000" dirty="0">
                    <a:solidFill>
                      <a:schemeClr val="bg1">
                        <a:lumMod val="50000"/>
                      </a:schemeClr>
                    </a:solidFill>
                    <a:latin typeface="Lato" panose="020F0502020204030203" pitchFamily="34" charset="0"/>
                  </a:rPr>
                  <a:t>Road</a:t>
                </a:r>
              </a:p>
              <a:p>
                <a:pPr>
                  <a:lnSpc>
                    <a:spcPct val="150000"/>
                  </a:lnSpc>
                </a:pPr>
                <a:r>
                  <a:rPr lang="en-US" sz="1000" b="1" dirty="0">
                    <a:solidFill>
                      <a:srgbClr val="9510E4"/>
                    </a:solidFill>
                    <a:latin typeface="Lato" panose="020F0502020204030203" pitchFamily="34" charset="0"/>
                  </a:rPr>
                  <a:t>$/Wk  73</a:t>
                </a:r>
              </a:p>
              <a:p>
                <a:r>
                  <a:rPr lang="en-AU" sz="1100" b="1" dirty="0">
                    <a:solidFill>
                      <a:srgbClr val="9510E4"/>
                    </a:solidFill>
                    <a:latin typeface="Lato" panose="020F0502020204030203" pitchFamily="34" charset="0"/>
                  </a:rPr>
                  <a:t>     </a:t>
                </a:r>
                <a:r>
                  <a:rPr lang="en-AU" sz="1600" b="1" dirty="0">
                    <a:solidFill>
                      <a:srgbClr val="9510E4"/>
                    </a:solidFill>
                    <a:latin typeface="Lato" panose="020F0502020204030203" pitchFamily="34" charset="0"/>
                  </a:rPr>
                  <a:t>📍</a:t>
                </a:r>
                <a:r>
                  <a:rPr lang="en-AU" sz="1100" b="1" dirty="0">
                    <a:solidFill>
                      <a:srgbClr val="9510E4"/>
                    </a:solidFill>
                    <a:latin typeface="Lato" panose="020F0502020204030203" pitchFamily="34" charset="0"/>
                  </a:rPr>
                  <a:t>  </a:t>
                </a:r>
                <a:r>
                  <a:rPr lang="en-US" sz="1000" dirty="0">
                    <a:solidFill>
                      <a:schemeClr val="bg1">
                        <a:lumMod val="50000"/>
                      </a:schemeClr>
                    </a:solidFill>
                    <a:latin typeface="Lato" panose="020F0502020204030203" pitchFamily="34" charset="0"/>
                  </a:rPr>
                  <a:t>Gate 2 B5, High St,                               </a:t>
                </a:r>
                <a:r>
                  <a:rPr lang="en-US" sz="1000" dirty="0">
                    <a:solidFill>
                      <a:srgbClr val="FFEBFF"/>
                    </a:solidFill>
                    <a:latin typeface="Lato" panose="020F0502020204030203" pitchFamily="34" charset="0"/>
                  </a:rPr>
                  <a:t>.  </a:t>
                </a:r>
                <a:r>
                  <a:rPr lang="en-US" sz="1000" dirty="0">
                    <a:solidFill>
                      <a:schemeClr val="bg1">
                        <a:lumMod val="50000"/>
                      </a:schemeClr>
                    </a:solidFill>
                    <a:latin typeface="Lato" panose="020F0502020204030203" pitchFamily="34" charset="0"/>
                  </a:rPr>
                  <a:t>             Kensington NSW 2052</a:t>
                </a:r>
                <a:endParaRPr lang="en-AU" sz="1000" dirty="0">
                  <a:solidFill>
                    <a:schemeClr val="bg1">
                      <a:lumMod val="50000"/>
                    </a:schemeClr>
                  </a:solidFill>
                  <a:latin typeface="Lato" panose="020F0502020204030203" pitchFamily="34" charset="0"/>
                </a:endParaRPr>
              </a:p>
            </p:txBody>
          </p:sp>
        </p:grpSp>
        <p:grpSp>
          <p:nvGrpSpPr>
            <p:cNvPr id="122" name="Group 121"/>
            <p:cNvGrpSpPr/>
            <p:nvPr/>
          </p:nvGrpSpPr>
          <p:grpSpPr>
            <a:xfrm>
              <a:off x="4645799" y="3124378"/>
              <a:ext cx="3164399" cy="1259652"/>
              <a:chOff x="4637863" y="1851908"/>
              <a:chExt cx="3164399" cy="1259652"/>
            </a:xfrm>
          </p:grpSpPr>
          <p:sp>
            <p:nvSpPr>
              <p:cNvPr id="123" name="Rectangle 122"/>
              <p:cNvSpPr/>
              <p:nvPr/>
            </p:nvSpPr>
            <p:spPr>
              <a:xfrm>
                <a:off x="4637863" y="1851908"/>
                <a:ext cx="3164399" cy="1224919"/>
              </a:xfrm>
              <a:prstGeom prst="rect">
                <a:avLst/>
              </a:prstGeom>
              <a:solidFill>
                <a:srgbClr val="FFE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24" name="Straight Connector 123"/>
              <p:cNvCxnSpPr/>
              <p:nvPr/>
            </p:nvCxnSpPr>
            <p:spPr>
              <a:xfrm>
                <a:off x="4896858" y="2143763"/>
                <a:ext cx="2586513"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4853565" y="1883256"/>
                <a:ext cx="896399" cy="276999"/>
              </a:xfrm>
              <a:prstGeom prst="rect">
                <a:avLst/>
              </a:prstGeom>
              <a:noFill/>
            </p:spPr>
            <p:txBody>
              <a:bodyPr wrap="none" rtlCol="0">
                <a:spAutoFit/>
              </a:bodyPr>
              <a:lstStyle/>
              <a:p>
                <a:r>
                  <a:rPr lang="en-US" sz="1200" b="1" dirty="0">
                    <a:solidFill>
                      <a:srgbClr val="9510E4"/>
                    </a:solidFill>
                    <a:latin typeface="Comfortaa" pitchFamily="2" charset="0"/>
                  </a:rPr>
                  <a:t>Owen-A2</a:t>
                </a:r>
                <a:endParaRPr lang="en-AU" sz="1200" b="1" dirty="0">
                  <a:solidFill>
                    <a:srgbClr val="9510E4"/>
                  </a:solidFill>
                  <a:latin typeface="Comfortaa" pitchFamily="2" charset="0"/>
                </a:endParaRPr>
              </a:p>
            </p:txBody>
          </p:sp>
          <p:pic>
            <p:nvPicPr>
              <p:cNvPr id="126" name="Picture 125"/>
              <p:cNvPicPr>
                <a:picLocks noChangeAspect="1"/>
              </p:cNvPicPr>
              <p:nvPr/>
            </p:nvPicPr>
            <p:blipFill rotWithShape="1">
              <a:blip r:embed="rId4"/>
              <a:srcRect l="35787" t="7837" b="12703"/>
              <a:stretch/>
            </p:blipFill>
            <p:spPr>
              <a:xfrm>
                <a:off x="4920875" y="2204875"/>
                <a:ext cx="680141" cy="632289"/>
              </a:xfrm>
              <a:prstGeom prst="ellipse">
                <a:avLst/>
              </a:prstGeom>
              <a:ln w="63500" cap="rnd">
                <a:no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sp>
            <p:nvSpPr>
              <p:cNvPr id="127" name="5-Point Star 126"/>
              <p:cNvSpPr/>
              <p:nvPr/>
            </p:nvSpPr>
            <p:spPr>
              <a:xfrm>
                <a:off x="4920875" y="2881037"/>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8" name="5-Point Star 127"/>
              <p:cNvSpPr/>
              <p:nvPr/>
            </p:nvSpPr>
            <p:spPr>
              <a:xfrm>
                <a:off x="5067610" y="2881247"/>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9" name="5-Point Star 128"/>
              <p:cNvSpPr/>
              <p:nvPr/>
            </p:nvSpPr>
            <p:spPr>
              <a:xfrm>
                <a:off x="5210821" y="2880932"/>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0" name="5-Point Star 129"/>
              <p:cNvSpPr/>
              <p:nvPr/>
            </p:nvSpPr>
            <p:spPr>
              <a:xfrm>
                <a:off x="5357556" y="2881142"/>
                <a:ext cx="108000" cy="108000"/>
              </a:xfrm>
              <a:prstGeom prst="star5">
                <a:avLst/>
              </a:prstGeom>
              <a:no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1" name="5-Point Star 130"/>
              <p:cNvSpPr/>
              <p:nvPr/>
            </p:nvSpPr>
            <p:spPr>
              <a:xfrm>
                <a:off x="5502006" y="2882471"/>
                <a:ext cx="108000" cy="108000"/>
              </a:xfrm>
              <a:prstGeom prst="star5">
                <a:avLst/>
              </a:prstGeom>
              <a:no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2" name="Rectangle 131"/>
              <p:cNvSpPr/>
              <p:nvPr/>
            </p:nvSpPr>
            <p:spPr>
              <a:xfrm>
                <a:off x="5756321" y="1888586"/>
                <a:ext cx="1851789" cy="253916"/>
              </a:xfrm>
              <a:prstGeom prst="rect">
                <a:avLst/>
              </a:prstGeom>
            </p:spPr>
            <p:txBody>
              <a:bodyPr wrap="none">
                <a:spAutoFit/>
              </a:bodyPr>
              <a:lstStyle/>
              <a:p>
                <a:r>
                  <a:rPr lang="en-US" sz="1050" dirty="0">
                    <a:solidFill>
                      <a:schemeClr val="tx1">
                        <a:lumMod val="65000"/>
                        <a:lumOff val="35000"/>
                      </a:schemeClr>
                    </a:solidFill>
                    <a:latin typeface="Lato" panose="020F0502020204030203" pitchFamily="34" charset="0"/>
                  </a:rPr>
                  <a:t>23 Jan, 2026 – 21 Dec, 2027</a:t>
                </a:r>
                <a:endParaRPr lang="en-AU" sz="1050" dirty="0"/>
              </a:p>
            </p:txBody>
          </p:sp>
          <p:sp>
            <p:nvSpPr>
              <p:cNvPr id="133" name="Rectangle 132"/>
              <p:cNvSpPr/>
              <p:nvPr/>
            </p:nvSpPr>
            <p:spPr>
              <a:xfrm>
                <a:off x="5826194" y="2065120"/>
                <a:ext cx="1921680" cy="1046440"/>
              </a:xfrm>
              <a:prstGeom prst="rect">
                <a:avLst/>
              </a:prstGeom>
            </p:spPr>
            <p:txBody>
              <a:bodyPr wrap="square">
                <a:spAutoFit/>
              </a:bodyPr>
              <a:lstStyle/>
              <a:p>
                <a:pPr>
                  <a:lnSpc>
                    <a:spcPct val="150000"/>
                  </a:lnSpc>
                </a:pPr>
                <a:r>
                  <a:rPr lang="en-AU" sz="1400" b="1" dirty="0">
                    <a:solidFill>
                      <a:srgbClr val="9510E4"/>
                    </a:solidFill>
                    <a:latin typeface="Lato" panose="020F0502020204030203" pitchFamily="34" charset="0"/>
                  </a:rPr>
                  <a:t>   🚲</a:t>
                </a:r>
                <a:r>
                  <a:rPr lang="en-AU" sz="1000" b="1" dirty="0">
                    <a:solidFill>
                      <a:schemeClr val="bg1">
                        <a:lumMod val="50000"/>
                      </a:schemeClr>
                    </a:solidFill>
                    <a:latin typeface="Lato" panose="020F0502020204030203" pitchFamily="34" charset="0"/>
                  </a:rPr>
                  <a:t>    </a:t>
                </a:r>
                <a:r>
                  <a:rPr lang="en-AU" sz="1000" dirty="0">
                    <a:solidFill>
                      <a:schemeClr val="bg1">
                        <a:lumMod val="50000"/>
                      </a:schemeClr>
                    </a:solidFill>
                    <a:latin typeface="Lato" panose="020F0502020204030203" pitchFamily="34" charset="0"/>
                  </a:rPr>
                  <a:t>Cargo</a:t>
                </a:r>
              </a:p>
              <a:p>
                <a:pPr>
                  <a:lnSpc>
                    <a:spcPct val="150000"/>
                  </a:lnSpc>
                </a:pPr>
                <a:r>
                  <a:rPr lang="en-US" sz="1000" b="1" dirty="0">
                    <a:solidFill>
                      <a:srgbClr val="9510E4"/>
                    </a:solidFill>
                    <a:latin typeface="Lato" panose="020F0502020204030203" pitchFamily="34" charset="0"/>
                  </a:rPr>
                  <a:t>$/Wk  68</a:t>
                </a:r>
              </a:p>
              <a:p>
                <a:r>
                  <a:rPr lang="en-AU" sz="1100" b="1" dirty="0">
                    <a:solidFill>
                      <a:srgbClr val="9510E4"/>
                    </a:solidFill>
                    <a:latin typeface="Lato" panose="020F0502020204030203" pitchFamily="34" charset="0"/>
                  </a:rPr>
                  <a:t>     </a:t>
                </a:r>
                <a:r>
                  <a:rPr lang="en-AU" sz="1600" b="1" dirty="0">
                    <a:solidFill>
                      <a:srgbClr val="9510E4"/>
                    </a:solidFill>
                    <a:latin typeface="Lato" panose="020F0502020204030203" pitchFamily="34" charset="0"/>
                  </a:rPr>
                  <a:t>📍</a:t>
                </a:r>
                <a:r>
                  <a:rPr lang="en-AU" sz="1100" b="1" dirty="0">
                    <a:solidFill>
                      <a:srgbClr val="9510E4"/>
                    </a:solidFill>
                    <a:latin typeface="Lato" panose="020F0502020204030203" pitchFamily="34" charset="0"/>
                  </a:rPr>
                  <a:t>  </a:t>
                </a:r>
                <a:r>
                  <a:rPr lang="en-AU" sz="1000" dirty="0">
                    <a:solidFill>
                      <a:schemeClr val="bg1">
                        <a:lumMod val="50000"/>
                      </a:schemeClr>
                    </a:solidFill>
                    <a:latin typeface="Lato" panose="020F0502020204030203" pitchFamily="34" charset="0"/>
                  </a:rPr>
                  <a:t>E10 </a:t>
                </a:r>
                <a:r>
                  <a:rPr lang="en-US" sz="1000" dirty="0">
                    <a:solidFill>
                      <a:schemeClr val="bg1">
                        <a:lumMod val="50000"/>
                      </a:schemeClr>
                    </a:solidFill>
                    <a:latin typeface="Lato" panose="020F0502020204030203" pitchFamily="34" charset="0"/>
                  </a:rPr>
                  <a:t>Union Road,                               </a:t>
                </a:r>
                <a:r>
                  <a:rPr lang="en-US" sz="1000" dirty="0">
                    <a:solidFill>
                      <a:srgbClr val="FFEBFF"/>
                    </a:solidFill>
                    <a:latin typeface="Lato" panose="020F0502020204030203" pitchFamily="34" charset="0"/>
                  </a:rPr>
                  <a:t>.  </a:t>
                </a:r>
                <a:r>
                  <a:rPr lang="en-US" sz="1000" dirty="0">
                    <a:solidFill>
                      <a:schemeClr val="bg1">
                        <a:lumMod val="50000"/>
                      </a:schemeClr>
                    </a:solidFill>
                    <a:latin typeface="Lato" panose="020F0502020204030203" pitchFamily="34" charset="0"/>
                  </a:rPr>
                  <a:t>             Kensington NSW 2052</a:t>
                </a:r>
                <a:endParaRPr lang="en-AU" sz="1000" dirty="0">
                  <a:solidFill>
                    <a:schemeClr val="bg1">
                      <a:lumMod val="50000"/>
                    </a:schemeClr>
                  </a:solidFill>
                  <a:latin typeface="Lato" panose="020F0502020204030203" pitchFamily="34" charset="0"/>
                </a:endParaRPr>
              </a:p>
            </p:txBody>
          </p:sp>
        </p:grpSp>
        <p:grpSp>
          <p:nvGrpSpPr>
            <p:cNvPr id="146" name="Group 145"/>
            <p:cNvGrpSpPr/>
            <p:nvPr/>
          </p:nvGrpSpPr>
          <p:grpSpPr>
            <a:xfrm>
              <a:off x="4742101" y="4401856"/>
              <a:ext cx="3164399" cy="1259652"/>
              <a:chOff x="4637863" y="1851908"/>
              <a:chExt cx="3164399" cy="1259652"/>
            </a:xfrm>
          </p:grpSpPr>
          <p:sp>
            <p:nvSpPr>
              <p:cNvPr id="147" name="Rectangle 146"/>
              <p:cNvSpPr/>
              <p:nvPr/>
            </p:nvSpPr>
            <p:spPr>
              <a:xfrm>
                <a:off x="4637863" y="1851908"/>
                <a:ext cx="3164399" cy="1224919"/>
              </a:xfrm>
              <a:prstGeom prst="rect">
                <a:avLst/>
              </a:prstGeom>
              <a:solidFill>
                <a:srgbClr val="FFE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48" name="Straight Connector 147"/>
              <p:cNvCxnSpPr/>
              <p:nvPr/>
            </p:nvCxnSpPr>
            <p:spPr>
              <a:xfrm>
                <a:off x="4896858" y="2143763"/>
                <a:ext cx="2586513"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9" name="TextBox 148"/>
              <p:cNvSpPr txBox="1"/>
              <p:nvPr/>
            </p:nvSpPr>
            <p:spPr>
              <a:xfrm>
                <a:off x="4853565" y="1883256"/>
                <a:ext cx="870751" cy="276999"/>
              </a:xfrm>
              <a:prstGeom prst="rect">
                <a:avLst/>
              </a:prstGeom>
              <a:noFill/>
            </p:spPr>
            <p:txBody>
              <a:bodyPr wrap="none" rtlCol="0">
                <a:spAutoFit/>
              </a:bodyPr>
              <a:lstStyle/>
              <a:p>
                <a:r>
                  <a:rPr lang="en-US" sz="1200" b="1" dirty="0">
                    <a:solidFill>
                      <a:srgbClr val="9510E4"/>
                    </a:solidFill>
                    <a:latin typeface="Comfortaa" pitchFamily="2" charset="0"/>
                  </a:rPr>
                  <a:t>Owen-B1</a:t>
                </a:r>
                <a:endParaRPr lang="en-AU" sz="1200" b="1" dirty="0">
                  <a:solidFill>
                    <a:srgbClr val="9510E4"/>
                  </a:solidFill>
                  <a:latin typeface="Comfortaa" pitchFamily="2" charset="0"/>
                </a:endParaRPr>
              </a:p>
            </p:txBody>
          </p:sp>
          <p:pic>
            <p:nvPicPr>
              <p:cNvPr id="150" name="Picture 149"/>
              <p:cNvPicPr>
                <a:picLocks noChangeAspect="1"/>
              </p:cNvPicPr>
              <p:nvPr/>
            </p:nvPicPr>
            <p:blipFill rotWithShape="1">
              <a:blip r:embed="rId4"/>
              <a:srcRect l="35787" t="7837" b="12703"/>
              <a:stretch/>
            </p:blipFill>
            <p:spPr>
              <a:xfrm>
                <a:off x="4920875" y="2204875"/>
                <a:ext cx="680141" cy="632289"/>
              </a:xfrm>
              <a:prstGeom prst="ellipse">
                <a:avLst/>
              </a:prstGeom>
              <a:ln w="63500" cap="rnd">
                <a:no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sp>
            <p:nvSpPr>
              <p:cNvPr id="151" name="5-Point Star 150"/>
              <p:cNvSpPr/>
              <p:nvPr/>
            </p:nvSpPr>
            <p:spPr>
              <a:xfrm>
                <a:off x="4920875" y="2881037"/>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2" name="5-Point Star 151"/>
              <p:cNvSpPr/>
              <p:nvPr/>
            </p:nvSpPr>
            <p:spPr>
              <a:xfrm>
                <a:off x="5067610" y="2881247"/>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3" name="5-Point Star 152"/>
              <p:cNvSpPr/>
              <p:nvPr/>
            </p:nvSpPr>
            <p:spPr>
              <a:xfrm>
                <a:off x="5210821" y="2880932"/>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4" name="5-Point Star 153"/>
              <p:cNvSpPr/>
              <p:nvPr/>
            </p:nvSpPr>
            <p:spPr>
              <a:xfrm>
                <a:off x="5357556" y="2881142"/>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5" name="5-Point Star 154"/>
              <p:cNvSpPr/>
              <p:nvPr/>
            </p:nvSpPr>
            <p:spPr>
              <a:xfrm>
                <a:off x="5502006" y="2882471"/>
                <a:ext cx="108000" cy="108000"/>
              </a:xfrm>
              <a:prstGeom prst="star5">
                <a:avLst/>
              </a:prstGeom>
              <a:no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6" name="Rectangle 155"/>
              <p:cNvSpPr/>
              <p:nvPr/>
            </p:nvSpPr>
            <p:spPr>
              <a:xfrm>
                <a:off x="5756321" y="1888586"/>
                <a:ext cx="1851789" cy="253916"/>
              </a:xfrm>
              <a:prstGeom prst="rect">
                <a:avLst/>
              </a:prstGeom>
            </p:spPr>
            <p:txBody>
              <a:bodyPr wrap="none">
                <a:spAutoFit/>
              </a:bodyPr>
              <a:lstStyle/>
              <a:p>
                <a:r>
                  <a:rPr lang="en-US" sz="1050" dirty="0">
                    <a:solidFill>
                      <a:schemeClr val="tx1">
                        <a:lumMod val="65000"/>
                        <a:lumOff val="35000"/>
                      </a:schemeClr>
                    </a:solidFill>
                    <a:latin typeface="Lato" panose="020F0502020204030203" pitchFamily="34" charset="0"/>
                  </a:rPr>
                  <a:t>13 Jan, 2027 – 01 Dec, 2027</a:t>
                </a:r>
                <a:endParaRPr lang="en-AU" sz="1050" dirty="0"/>
              </a:p>
            </p:txBody>
          </p:sp>
          <p:sp>
            <p:nvSpPr>
              <p:cNvPr id="157" name="Rectangle 156"/>
              <p:cNvSpPr/>
              <p:nvPr/>
            </p:nvSpPr>
            <p:spPr>
              <a:xfrm>
                <a:off x="5826194" y="2065120"/>
                <a:ext cx="1921680" cy="1046440"/>
              </a:xfrm>
              <a:prstGeom prst="rect">
                <a:avLst/>
              </a:prstGeom>
            </p:spPr>
            <p:txBody>
              <a:bodyPr wrap="square">
                <a:spAutoFit/>
              </a:bodyPr>
              <a:lstStyle/>
              <a:p>
                <a:pPr>
                  <a:lnSpc>
                    <a:spcPct val="150000"/>
                  </a:lnSpc>
                </a:pPr>
                <a:r>
                  <a:rPr lang="en-AU" sz="1400" b="1" dirty="0">
                    <a:solidFill>
                      <a:srgbClr val="9510E4"/>
                    </a:solidFill>
                    <a:latin typeface="Lato" panose="020F0502020204030203" pitchFamily="34" charset="0"/>
                  </a:rPr>
                  <a:t>   🚲</a:t>
                </a:r>
                <a:r>
                  <a:rPr lang="en-AU" sz="1000" b="1" dirty="0">
                    <a:solidFill>
                      <a:schemeClr val="bg1">
                        <a:lumMod val="50000"/>
                      </a:schemeClr>
                    </a:solidFill>
                    <a:latin typeface="Lato" panose="020F0502020204030203" pitchFamily="34" charset="0"/>
                  </a:rPr>
                  <a:t>    </a:t>
                </a:r>
                <a:r>
                  <a:rPr lang="en-AU" sz="1000" dirty="0">
                    <a:solidFill>
                      <a:schemeClr val="bg1">
                        <a:lumMod val="50000"/>
                      </a:schemeClr>
                    </a:solidFill>
                    <a:latin typeface="Lato" panose="020F0502020204030203" pitchFamily="34" charset="0"/>
                  </a:rPr>
                  <a:t>Hybrid</a:t>
                </a:r>
              </a:p>
              <a:p>
                <a:pPr>
                  <a:lnSpc>
                    <a:spcPct val="150000"/>
                  </a:lnSpc>
                </a:pPr>
                <a:r>
                  <a:rPr lang="en-US" sz="1000" b="1" dirty="0">
                    <a:solidFill>
                      <a:srgbClr val="9510E4"/>
                    </a:solidFill>
                    <a:latin typeface="Lato" panose="020F0502020204030203" pitchFamily="34" charset="0"/>
                  </a:rPr>
                  <a:t>$/Wk  63</a:t>
                </a:r>
              </a:p>
              <a:p>
                <a:r>
                  <a:rPr lang="en-AU" sz="1100" b="1" dirty="0">
                    <a:solidFill>
                      <a:srgbClr val="9510E4"/>
                    </a:solidFill>
                    <a:latin typeface="Lato" panose="020F0502020204030203" pitchFamily="34" charset="0"/>
                  </a:rPr>
                  <a:t>     </a:t>
                </a:r>
                <a:r>
                  <a:rPr lang="en-AU" sz="1600" b="1" dirty="0">
                    <a:solidFill>
                      <a:srgbClr val="9510E4"/>
                    </a:solidFill>
                    <a:latin typeface="Lato" panose="020F0502020204030203" pitchFamily="34" charset="0"/>
                  </a:rPr>
                  <a:t>📍</a:t>
                </a:r>
                <a:r>
                  <a:rPr lang="en-AU" sz="1100" b="1" dirty="0">
                    <a:solidFill>
                      <a:srgbClr val="9510E4"/>
                    </a:solidFill>
                    <a:latin typeface="Lato" panose="020F0502020204030203" pitchFamily="34" charset="0"/>
                  </a:rPr>
                  <a:t>  </a:t>
                </a:r>
                <a:r>
                  <a:rPr lang="en-US" sz="1000" dirty="0">
                    <a:solidFill>
                      <a:schemeClr val="bg1">
                        <a:lumMod val="50000"/>
                      </a:schemeClr>
                    </a:solidFill>
                    <a:latin typeface="Lato" panose="020F0502020204030203" pitchFamily="34" charset="0"/>
                  </a:rPr>
                  <a:t>Gate 2 B5, High St,                               </a:t>
                </a:r>
                <a:r>
                  <a:rPr lang="en-US" sz="1000" dirty="0">
                    <a:solidFill>
                      <a:srgbClr val="FFEBFF"/>
                    </a:solidFill>
                    <a:latin typeface="Lato" panose="020F0502020204030203" pitchFamily="34" charset="0"/>
                  </a:rPr>
                  <a:t>.  </a:t>
                </a:r>
                <a:r>
                  <a:rPr lang="en-US" sz="1000" dirty="0">
                    <a:solidFill>
                      <a:schemeClr val="bg1">
                        <a:lumMod val="50000"/>
                      </a:schemeClr>
                    </a:solidFill>
                    <a:latin typeface="Lato" panose="020F0502020204030203" pitchFamily="34" charset="0"/>
                  </a:rPr>
                  <a:t>             Kensington NSW 2052</a:t>
                </a:r>
                <a:endParaRPr lang="en-AU" sz="1000" dirty="0">
                  <a:solidFill>
                    <a:schemeClr val="bg1">
                      <a:lumMod val="50000"/>
                    </a:schemeClr>
                  </a:solidFill>
                  <a:latin typeface="Lato" panose="020F0502020204030203" pitchFamily="34" charset="0"/>
                </a:endParaRPr>
              </a:p>
            </p:txBody>
          </p:sp>
        </p:grpSp>
        <p:pic>
          <p:nvPicPr>
            <p:cNvPr id="158" name="Picture 157"/>
            <p:cNvPicPr>
              <a:picLocks noChangeAspect="1"/>
            </p:cNvPicPr>
            <p:nvPr/>
          </p:nvPicPr>
          <p:blipFill rotWithShape="1">
            <a:blip r:embed="rId5"/>
            <a:srcRect l="28965" r="6291" b="7480"/>
            <a:stretch/>
          </p:blipFill>
          <p:spPr>
            <a:xfrm>
              <a:off x="4932035" y="3457316"/>
              <a:ext cx="680387" cy="669288"/>
            </a:xfrm>
            <a:prstGeom prst="ellipse">
              <a:avLst/>
            </a:prstGeom>
            <a:ln w="63500" cap="rnd">
              <a:no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pic>
          <p:nvPicPr>
            <p:cNvPr id="159" name="Picture 158"/>
            <p:cNvPicPr>
              <a:picLocks noChangeAspect="1"/>
            </p:cNvPicPr>
            <p:nvPr/>
          </p:nvPicPr>
          <p:blipFill>
            <a:blip r:embed="rId6"/>
            <a:stretch>
              <a:fillRect/>
            </a:stretch>
          </p:blipFill>
          <p:spPr>
            <a:xfrm>
              <a:off x="5014807" y="4737954"/>
              <a:ext cx="698070" cy="657635"/>
            </a:xfrm>
            <a:prstGeom prst="ellipse">
              <a:avLst/>
            </a:prstGeom>
            <a:ln w="63500" cap="rnd">
              <a:no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sp>
          <p:nvSpPr>
            <p:cNvPr id="37" name="Rectangle 36"/>
            <p:cNvSpPr/>
            <p:nvPr/>
          </p:nvSpPr>
          <p:spPr>
            <a:xfrm>
              <a:off x="4625053" y="5094260"/>
              <a:ext cx="3190017" cy="651650"/>
            </a:xfrm>
            <a:prstGeom prst="rect">
              <a:avLst/>
            </a:prstGeom>
            <a:solidFill>
              <a:srgbClr val="FFF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0" name="Rounded Rectangle 109"/>
            <p:cNvSpPr/>
            <p:nvPr/>
          </p:nvSpPr>
          <p:spPr>
            <a:xfrm>
              <a:off x="4813253" y="5194194"/>
              <a:ext cx="2743199" cy="399142"/>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Lato" panose="020F0502020204030203" pitchFamily="34" charset="0"/>
                </a:rPr>
                <a:t>List Another E-bike</a:t>
              </a:r>
              <a:endParaRPr lang="en-AU" sz="2800" b="1" dirty="0">
                <a:solidFill>
                  <a:schemeClr val="bg1"/>
                </a:solidFill>
                <a:latin typeface="Lato" panose="020F0502020204030203" pitchFamily="34" charset="0"/>
              </a:endParaRPr>
            </a:p>
          </p:txBody>
        </p:sp>
        <p:grpSp>
          <p:nvGrpSpPr>
            <p:cNvPr id="85" name="Group 84"/>
            <p:cNvGrpSpPr/>
            <p:nvPr/>
          </p:nvGrpSpPr>
          <p:grpSpPr>
            <a:xfrm>
              <a:off x="4497568" y="-2"/>
              <a:ext cx="3374571" cy="6858000"/>
              <a:chOff x="8817429" y="0"/>
              <a:chExt cx="3374571" cy="6858000"/>
            </a:xfrm>
          </p:grpSpPr>
          <p:grpSp>
            <p:nvGrpSpPr>
              <p:cNvPr id="98" name="Group 97"/>
              <p:cNvGrpSpPr/>
              <p:nvPr/>
            </p:nvGrpSpPr>
            <p:grpSpPr>
              <a:xfrm>
                <a:off x="8817429" y="0"/>
                <a:ext cx="3374571" cy="6858000"/>
                <a:chOff x="6333672" y="0"/>
                <a:chExt cx="3374571" cy="6858000"/>
              </a:xfrm>
            </p:grpSpPr>
            <p:pic>
              <p:nvPicPr>
                <p:cNvPr id="104" name="Picture 103"/>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105" name="Freeform 104"/>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99" name="TextBox 98"/>
              <p:cNvSpPr txBox="1"/>
              <p:nvPr/>
            </p:nvSpPr>
            <p:spPr>
              <a:xfrm>
                <a:off x="9242697" y="5844921"/>
                <a:ext cx="678180" cy="523220"/>
              </a:xfrm>
              <a:prstGeom prst="rect">
                <a:avLst/>
              </a:prstGeom>
              <a:noFill/>
            </p:spPr>
            <p:txBody>
              <a:bodyPr wrap="square" rtlCol="0">
                <a:spAutoFit/>
              </a:bodyPr>
              <a:lstStyle/>
              <a:p>
                <a:pPr algn="ctr"/>
                <a:r>
                  <a:rPr lang="en-AU" b="1" dirty="0">
                    <a:solidFill>
                      <a:srgbClr val="506445"/>
                    </a:solidFill>
                  </a:rPr>
                  <a:t>🚲</a:t>
                </a:r>
                <a:br>
                  <a:rPr lang="en-AU" b="1" dirty="0">
                    <a:solidFill>
                      <a:srgbClr val="506445"/>
                    </a:solidFill>
                  </a:rPr>
                </a:br>
                <a:r>
                  <a:rPr lang="en-AU" sz="1000" b="1" dirty="0">
                    <a:solidFill>
                      <a:srgbClr val="506445"/>
                    </a:solidFill>
                  </a:rPr>
                  <a:t>My Rides</a:t>
                </a:r>
              </a:p>
            </p:txBody>
          </p:sp>
          <p:sp>
            <p:nvSpPr>
              <p:cNvPr id="100" name="TextBox 99"/>
              <p:cNvSpPr txBox="1"/>
              <p:nvPr/>
            </p:nvSpPr>
            <p:spPr>
              <a:xfrm>
                <a:off x="10621917" y="5845937"/>
                <a:ext cx="678180" cy="523220"/>
              </a:xfrm>
              <a:prstGeom prst="rect">
                <a:avLst/>
              </a:prstGeom>
              <a:noFill/>
            </p:spPr>
            <p:txBody>
              <a:bodyPr wrap="square" rtlCol="0">
                <a:spAutoFit/>
              </a:bodyPr>
              <a:lstStyle/>
              <a:p>
                <a:pPr algn="ctr"/>
                <a:r>
                  <a:rPr lang="en-AU" b="1" dirty="0">
                    <a:solidFill>
                      <a:srgbClr val="506445"/>
                    </a:solidFill>
                  </a:rPr>
                  <a:t>🌐</a:t>
                </a:r>
                <a:br>
                  <a:rPr lang="en-AU" b="1" dirty="0">
                    <a:solidFill>
                      <a:srgbClr val="506445"/>
                    </a:solidFill>
                  </a:rPr>
                </a:br>
                <a:r>
                  <a:rPr lang="en-AU" sz="1000" b="1" dirty="0">
                    <a:solidFill>
                      <a:srgbClr val="506445"/>
                    </a:solidFill>
                  </a:rPr>
                  <a:t>Explore</a:t>
                </a:r>
              </a:p>
            </p:txBody>
          </p:sp>
          <p:sp>
            <p:nvSpPr>
              <p:cNvPr id="101" name="TextBox 100"/>
              <p:cNvSpPr txBox="1"/>
              <p:nvPr/>
            </p:nvSpPr>
            <p:spPr>
              <a:xfrm>
                <a:off x="11300097" y="5844921"/>
                <a:ext cx="678180" cy="523220"/>
              </a:xfrm>
              <a:prstGeom prst="rect">
                <a:avLst/>
              </a:prstGeom>
              <a:noFill/>
            </p:spPr>
            <p:txBody>
              <a:bodyPr wrap="square" rtlCol="0">
                <a:spAutoFit/>
              </a:bodyPr>
              <a:lstStyle/>
              <a:p>
                <a:pPr algn="ctr"/>
                <a:r>
                  <a:rPr lang="en-AU" b="1" dirty="0">
                    <a:solidFill>
                      <a:srgbClr val="506445"/>
                    </a:solidFill>
                  </a:rPr>
                  <a:t>👤</a:t>
                </a:r>
                <a:br>
                  <a:rPr lang="en-AU" b="1" dirty="0">
                    <a:solidFill>
                      <a:srgbClr val="506445"/>
                    </a:solidFill>
                  </a:rPr>
                </a:br>
                <a:r>
                  <a:rPr lang="en-AU" sz="1000" b="1" dirty="0">
                    <a:solidFill>
                      <a:srgbClr val="506445"/>
                    </a:solidFill>
                  </a:rPr>
                  <a:t>Profile</a:t>
                </a:r>
              </a:p>
            </p:txBody>
          </p:sp>
          <p:sp>
            <p:nvSpPr>
              <p:cNvPr id="102" name="Oval 101"/>
              <p:cNvSpPr/>
              <p:nvPr/>
            </p:nvSpPr>
            <p:spPr>
              <a:xfrm>
                <a:off x="10115282" y="586016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103" name="TextBox 102"/>
              <p:cNvSpPr txBox="1"/>
              <p:nvPr/>
            </p:nvSpPr>
            <p:spPr>
              <a:xfrm>
                <a:off x="9920877" y="5844861"/>
                <a:ext cx="701040" cy="52706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My Bikes</a:t>
                </a:r>
              </a:p>
            </p:txBody>
          </p:sp>
        </p:grpSp>
      </p:grpSp>
    </p:spTree>
    <p:extLst>
      <p:ext uri="{BB962C8B-B14F-4D97-AF65-F5344CB8AC3E}">
        <p14:creationId xmlns:p14="http://schemas.microsoft.com/office/powerpoint/2010/main" val="3478570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6200000">
            <a:off x="-3045810" y="3044278"/>
            <a:ext cx="6858000" cy="769441"/>
          </a:xfrm>
          <a:prstGeom prst="rect">
            <a:avLst/>
          </a:prstGeom>
          <a:noFill/>
        </p:spPr>
        <p:txBody>
          <a:bodyPr wrap="square" rtlCol="0">
            <a:spAutoFit/>
          </a:bodyPr>
          <a:lstStyle/>
          <a:p>
            <a:r>
              <a:rPr lang="en-US" sz="4400" b="1" dirty="0"/>
              <a:t>Owner List an E-Bike Screens</a:t>
            </a:r>
            <a:endParaRPr lang="en-AU" sz="4400" b="1" dirty="0"/>
          </a:p>
        </p:txBody>
      </p:sp>
      <p:grpSp>
        <p:nvGrpSpPr>
          <p:cNvPr id="6" name="Group 5"/>
          <p:cNvGrpSpPr/>
          <p:nvPr/>
        </p:nvGrpSpPr>
        <p:grpSpPr>
          <a:xfrm>
            <a:off x="926089" y="-14028"/>
            <a:ext cx="3374571" cy="6858000"/>
            <a:chOff x="1752152" y="-15242"/>
            <a:chExt cx="3374571" cy="6858000"/>
          </a:xfrm>
        </p:grpSpPr>
        <p:grpSp>
          <p:nvGrpSpPr>
            <p:cNvPr id="9" name="Group 8"/>
            <p:cNvGrpSpPr/>
            <p:nvPr/>
          </p:nvGrpSpPr>
          <p:grpSpPr>
            <a:xfrm>
              <a:off x="1752152" y="-15242"/>
              <a:ext cx="3374571" cy="6858000"/>
              <a:chOff x="7977692" y="0"/>
              <a:chExt cx="3374571" cy="6858000"/>
            </a:xfrm>
          </p:grpSpPr>
          <p:sp>
            <p:nvSpPr>
              <p:cNvPr id="96" name="Rounded Rectangle 95"/>
              <p:cNvSpPr/>
              <p:nvPr/>
            </p:nvSpPr>
            <p:spPr>
              <a:xfrm>
                <a:off x="8175511" y="251800"/>
                <a:ext cx="3049352" cy="6194159"/>
              </a:xfrm>
              <a:prstGeom prst="roundRect">
                <a:avLst/>
              </a:prstGeom>
              <a:solidFill>
                <a:srgbClr val="FFFA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68" name="Group 67"/>
              <p:cNvGrpSpPr/>
              <p:nvPr/>
            </p:nvGrpSpPr>
            <p:grpSpPr>
              <a:xfrm>
                <a:off x="8188075" y="463241"/>
                <a:ext cx="2435973" cy="778707"/>
                <a:chOff x="1391934" y="463241"/>
                <a:chExt cx="2435973" cy="778707"/>
              </a:xfrm>
            </p:grpSpPr>
            <p:pic>
              <p:nvPicPr>
                <p:cNvPr id="88" name="Picture 8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1934" y="463241"/>
                  <a:ext cx="778707" cy="778707"/>
                </a:xfrm>
                <a:prstGeom prst="rect">
                  <a:avLst/>
                </a:prstGeom>
              </p:spPr>
            </p:pic>
            <p:sp>
              <p:nvSpPr>
                <p:cNvPr id="90" name="TextBox 89"/>
                <p:cNvSpPr txBox="1"/>
                <p:nvPr/>
              </p:nvSpPr>
              <p:spPr>
                <a:xfrm>
                  <a:off x="2009781" y="718728"/>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grpSp>
          <p:grpSp>
            <p:nvGrpSpPr>
              <p:cNvPr id="67" name="Group 66"/>
              <p:cNvGrpSpPr/>
              <p:nvPr/>
            </p:nvGrpSpPr>
            <p:grpSpPr>
              <a:xfrm>
                <a:off x="7977692" y="0"/>
                <a:ext cx="3374571" cy="6858000"/>
                <a:chOff x="8817429" y="0"/>
                <a:chExt cx="3374571" cy="6858000"/>
              </a:xfrm>
            </p:grpSpPr>
            <p:grpSp>
              <p:nvGrpSpPr>
                <p:cNvPr id="70" name="Group 69"/>
                <p:cNvGrpSpPr/>
                <p:nvPr/>
              </p:nvGrpSpPr>
              <p:grpSpPr>
                <a:xfrm>
                  <a:off x="8817429" y="0"/>
                  <a:ext cx="3374571" cy="6858000"/>
                  <a:chOff x="6333672" y="0"/>
                  <a:chExt cx="3374571" cy="6858000"/>
                </a:xfrm>
              </p:grpSpPr>
              <p:pic>
                <p:nvPicPr>
                  <p:cNvPr id="76" name="Picture 75"/>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77" name="Freeform 76"/>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71" name="TextBox 70"/>
                <p:cNvSpPr txBox="1"/>
                <p:nvPr/>
              </p:nvSpPr>
              <p:spPr>
                <a:xfrm>
                  <a:off x="9242697" y="584492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72" name="TextBox 71"/>
                <p:cNvSpPr txBox="1"/>
                <p:nvPr/>
              </p:nvSpPr>
              <p:spPr>
                <a:xfrm>
                  <a:off x="10621917" y="5845937"/>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Explore</a:t>
                  </a:r>
                </a:p>
              </p:txBody>
            </p:sp>
            <p:sp>
              <p:nvSpPr>
                <p:cNvPr id="73" name="TextBox 72"/>
                <p:cNvSpPr txBox="1"/>
                <p:nvPr/>
              </p:nvSpPr>
              <p:spPr>
                <a:xfrm>
                  <a:off x="11300097" y="584492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74" name="Oval 73"/>
                <p:cNvSpPr/>
                <p:nvPr/>
              </p:nvSpPr>
              <p:spPr>
                <a:xfrm>
                  <a:off x="10115282" y="586016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75" name="TextBox 74"/>
                <p:cNvSpPr txBox="1"/>
                <p:nvPr/>
              </p:nvSpPr>
              <p:spPr>
                <a:xfrm>
                  <a:off x="9920877" y="5844861"/>
                  <a:ext cx="701040" cy="52706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My Bikes</a:t>
                  </a:r>
                </a:p>
              </p:txBody>
            </p:sp>
          </p:grpSp>
        </p:grpSp>
        <p:sp>
          <p:nvSpPr>
            <p:cNvPr id="81" name="Rectangle 80"/>
            <p:cNvSpPr/>
            <p:nvPr/>
          </p:nvSpPr>
          <p:spPr>
            <a:xfrm>
              <a:off x="2977458" y="806826"/>
              <a:ext cx="763261" cy="784795"/>
            </a:xfrm>
            <a:prstGeom prst="rect">
              <a:avLst/>
            </a:prstGeom>
          </p:spPr>
          <p:txBody>
            <a:bodyPr wrap="square">
              <a:spAutoFit/>
            </a:bodyPr>
            <a:lstStyle/>
            <a:p>
              <a:r>
                <a:rPr lang="en-AU" sz="4400" dirty="0">
                  <a:solidFill>
                    <a:srgbClr val="9510E4"/>
                  </a:solidFill>
                  <a:latin typeface="Arial" panose="020B0604020202020204" pitchFamily="34" charset="0"/>
                </a:rPr>
                <a:t>📷</a:t>
              </a:r>
              <a:endParaRPr lang="en-AU" sz="4400" dirty="0">
                <a:solidFill>
                  <a:srgbClr val="9510E4"/>
                </a:solidFill>
              </a:endParaRPr>
            </a:p>
          </p:txBody>
        </p:sp>
        <p:sp>
          <p:nvSpPr>
            <p:cNvPr id="82" name="Rectangle 81"/>
            <p:cNvSpPr/>
            <p:nvPr/>
          </p:nvSpPr>
          <p:spPr>
            <a:xfrm>
              <a:off x="2532778" y="1482149"/>
              <a:ext cx="1813317" cy="253916"/>
            </a:xfrm>
            <a:prstGeom prst="rect">
              <a:avLst/>
            </a:prstGeom>
          </p:spPr>
          <p:txBody>
            <a:bodyPr wrap="none">
              <a:spAutoFit/>
            </a:bodyPr>
            <a:lstStyle/>
            <a:p>
              <a:pPr algn="ctr"/>
              <a:r>
                <a:rPr lang="en-US" sz="1050" dirty="0">
                  <a:solidFill>
                    <a:schemeClr val="tx1">
                      <a:lumMod val="65000"/>
                      <a:lumOff val="35000"/>
                    </a:schemeClr>
                  </a:solidFill>
                  <a:latin typeface="Lato" panose="020F0502020204030203" pitchFamily="34" charset="0"/>
                </a:rPr>
                <a:t>Upload Your E-Bike’s Image</a:t>
              </a:r>
              <a:endParaRPr lang="en-AU" sz="1050" dirty="0"/>
            </a:p>
          </p:txBody>
        </p:sp>
        <p:sp>
          <p:nvSpPr>
            <p:cNvPr id="84" name="Rounded Rectangle 83"/>
            <p:cNvSpPr/>
            <p:nvPr/>
          </p:nvSpPr>
          <p:spPr>
            <a:xfrm>
              <a:off x="2037079" y="1958369"/>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Owen’s Bike</a:t>
              </a:r>
              <a:endParaRPr lang="en-AU" dirty="0">
                <a:solidFill>
                  <a:schemeClr val="bg1">
                    <a:lumMod val="65000"/>
                  </a:schemeClr>
                </a:solidFill>
                <a:latin typeface="Lato" panose="020F0502020204030203" pitchFamily="34" charset="0"/>
              </a:endParaRPr>
            </a:p>
          </p:txBody>
        </p:sp>
        <p:sp>
          <p:nvSpPr>
            <p:cNvPr id="86" name="TextBox 85"/>
            <p:cNvSpPr txBox="1"/>
            <p:nvPr/>
          </p:nvSpPr>
          <p:spPr>
            <a:xfrm>
              <a:off x="2037079" y="1712148"/>
              <a:ext cx="1449436"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Give Your E-Bike a Name</a:t>
              </a:r>
              <a:endParaRPr lang="en-AU" sz="900" dirty="0">
                <a:solidFill>
                  <a:schemeClr val="tx1">
                    <a:lumMod val="65000"/>
                    <a:lumOff val="35000"/>
                  </a:schemeClr>
                </a:solidFill>
                <a:latin typeface="Lato" panose="020F0502020204030203" pitchFamily="34" charset="0"/>
              </a:endParaRPr>
            </a:p>
          </p:txBody>
        </p:sp>
        <p:sp>
          <p:nvSpPr>
            <p:cNvPr id="87" name="Rounded Rectangle 86"/>
            <p:cNvSpPr/>
            <p:nvPr/>
          </p:nvSpPr>
          <p:spPr>
            <a:xfrm>
              <a:off x="2037079" y="2579529"/>
              <a:ext cx="1193801" cy="359077"/>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DD/MM/YYYY</a:t>
              </a:r>
              <a:endParaRPr lang="en-AU" dirty="0">
                <a:solidFill>
                  <a:schemeClr val="bg1">
                    <a:lumMod val="65000"/>
                  </a:schemeClr>
                </a:solidFill>
                <a:latin typeface="Lato" panose="020F0502020204030203" pitchFamily="34" charset="0"/>
              </a:endParaRPr>
            </a:p>
          </p:txBody>
        </p:sp>
        <p:sp>
          <p:nvSpPr>
            <p:cNvPr id="89" name="TextBox 88"/>
            <p:cNvSpPr txBox="1"/>
            <p:nvPr/>
          </p:nvSpPr>
          <p:spPr>
            <a:xfrm>
              <a:off x="2037079" y="2368694"/>
              <a:ext cx="752129"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Availability</a:t>
              </a:r>
              <a:endParaRPr lang="en-AU" sz="900" dirty="0">
                <a:solidFill>
                  <a:schemeClr val="tx1">
                    <a:lumMod val="65000"/>
                    <a:lumOff val="35000"/>
                  </a:schemeClr>
                </a:solidFill>
                <a:latin typeface="Lato" panose="020F0502020204030203" pitchFamily="34" charset="0"/>
              </a:endParaRPr>
            </a:p>
          </p:txBody>
        </p:sp>
        <p:sp>
          <p:nvSpPr>
            <p:cNvPr id="91" name="Rounded Rectangle 90"/>
            <p:cNvSpPr/>
            <p:nvPr/>
          </p:nvSpPr>
          <p:spPr>
            <a:xfrm>
              <a:off x="3596340" y="2564329"/>
              <a:ext cx="1193801" cy="362856"/>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DD/MM/YYYY</a:t>
              </a:r>
              <a:endParaRPr lang="en-AU" dirty="0">
                <a:solidFill>
                  <a:schemeClr val="bg1">
                    <a:lumMod val="65000"/>
                  </a:schemeClr>
                </a:solidFill>
                <a:latin typeface="Lato" panose="020F0502020204030203" pitchFamily="34" charset="0"/>
              </a:endParaRPr>
            </a:p>
          </p:txBody>
        </p:sp>
        <p:sp>
          <p:nvSpPr>
            <p:cNvPr id="92" name="TextBox 91"/>
            <p:cNvSpPr txBox="1"/>
            <p:nvPr/>
          </p:nvSpPr>
          <p:spPr>
            <a:xfrm>
              <a:off x="3256279" y="2627774"/>
              <a:ext cx="316112"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To</a:t>
              </a:r>
              <a:endParaRPr lang="en-AU" sz="900" dirty="0">
                <a:solidFill>
                  <a:schemeClr val="tx1">
                    <a:lumMod val="65000"/>
                    <a:lumOff val="35000"/>
                  </a:schemeClr>
                </a:solidFill>
                <a:latin typeface="Lato" panose="020F0502020204030203" pitchFamily="34" charset="0"/>
              </a:endParaRPr>
            </a:p>
          </p:txBody>
        </p:sp>
        <p:sp>
          <p:nvSpPr>
            <p:cNvPr id="94" name="Rounded Rectangle 93"/>
            <p:cNvSpPr/>
            <p:nvPr/>
          </p:nvSpPr>
          <p:spPr>
            <a:xfrm>
              <a:off x="2037079" y="3183232"/>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70</a:t>
              </a:r>
              <a:endParaRPr lang="en-AU" dirty="0">
                <a:solidFill>
                  <a:schemeClr val="bg1">
                    <a:lumMod val="65000"/>
                  </a:schemeClr>
                </a:solidFill>
                <a:latin typeface="Lato" panose="020F0502020204030203" pitchFamily="34" charset="0"/>
              </a:endParaRPr>
            </a:p>
          </p:txBody>
        </p:sp>
        <p:sp>
          <p:nvSpPr>
            <p:cNvPr id="95" name="TextBox 94"/>
            <p:cNvSpPr txBox="1"/>
            <p:nvPr/>
          </p:nvSpPr>
          <p:spPr>
            <a:xfrm>
              <a:off x="2037079" y="2937011"/>
              <a:ext cx="1271502"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Price Per Week (Au$)</a:t>
              </a:r>
              <a:endParaRPr lang="en-AU" sz="900" dirty="0">
                <a:solidFill>
                  <a:schemeClr val="tx1">
                    <a:lumMod val="65000"/>
                    <a:lumOff val="35000"/>
                  </a:schemeClr>
                </a:solidFill>
                <a:latin typeface="Lato" panose="020F0502020204030203" pitchFamily="34" charset="0"/>
              </a:endParaRPr>
            </a:p>
          </p:txBody>
        </p:sp>
        <p:sp>
          <p:nvSpPr>
            <p:cNvPr id="97" name="Rounded Rectangle 96"/>
            <p:cNvSpPr/>
            <p:nvPr/>
          </p:nvSpPr>
          <p:spPr>
            <a:xfrm>
              <a:off x="2037079" y="3815923"/>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Road</a:t>
              </a:r>
              <a:endParaRPr lang="en-AU" dirty="0">
                <a:solidFill>
                  <a:schemeClr val="bg1">
                    <a:lumMod val="65000"/>
                  </a:schemeClr>
                </a:solidFill>
                <a:latin typeface="Lato" panose="020F0502020204030203" pitchFamily="34" charset="0"/>
              </a:endParaRPr>
            </a:p>
          </p:txBody>
        </p:sp>
        <p:sp>
          <p:nvSpPr>
            <p:cNvPr id="107" name="TextBox 106"/>
            <p:cNvSpPr txBox="1"/>
            <p:nvPr/>
          </p:nvSpPr>
          <p:spPr>
            <a:xfrm>
              <a:off x="2037079" y="3569702"/>
              <a:ext cx="904415"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Bike Category</a:t>
              </a:r>
              <a:endParaRPr lang="en-AU" sz="900" dirty="0">
                <a:solidFill>
                  <a:schemeClr val="tx1">
                    <a:lumMod val="65000"/>
                    <a:lumOff val="35000"/>
                  </a:schemeClr>
                </a:solidFill>
                <a:latin typeface="Lato" panose="020F0502020204030203" pitchFamily="34" charset="0"/>
              </a:endParaRPr>
            </a:p>
          </p:txBody>
        </p:sp>
        <p:sp>
          <p:nvSpPr>
            <p:cNvPr id="3" name="Isosceles Triangle 2"/>
            <p:cNvSpPr/>
            <p:nvPr/>
          </p:nvSpPr>
          <p:spPr>
            <a:xfrm rot="10800000">
              <a:off x="4497320" y="3978448"/>
              <a:ext cx="137899" cy="94236"/>
            </a:xfrm>
            <a:prstGeom prst="triangl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118" name="Rounded Rectangle 117"/>
            <p:cNvSpPr/>
            <p:nvPr/>
          </p:nvSpPr>
          <p:spPr>
            <a:xfrm>
              <a:off x="2030960" y="4466865"/>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a:solidFill>
                    <a:schemeClr val="bg1">
                      <a:lumMod val="50000"/>
                    </a:schemeClr>
                  </a:solidFill>
                  <a:latin typeface="Lato" panose="020F0502020204030203" pitchFamily="34" charset="0"/>
                </a:rPr>
                <a:t>📍</a:t>
              </a:r>
              <a:endParaRPr lang="en-AU" sz="1200" dirty="0">
                <a:solidFill>
                  <a:schemeClr val="bg1">
                    <a:lumMod val="50000"/>
                  </a:schemeClr>
                </a:solidFill>
                <a:latin typeface="Lato" panose="020F0502020204030203" pitchFamily="34" charset="0"/>
              </a:endParaRPr>
            </a:p>
          </p:txBody>
        </p:sp>
        <p:sp>
          <p:nvSpPr>
            <p:cNvPr id="134" name="TextBox 133"/>
            <p:cNvSpPr txBox="1"/>
            <p:nvPr/>
          </p:nvSpPr>
          <p:spPr>
            <a:xfrm>
              <a:off x="2030960" y="4220644"/>
              <a:ext cx="1555234"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Pick-up – Drop-off Address</a:t>
              </a:r>
              <a:endParaRPr lang="en-AU" sz="900" dirty="0">
                <a:solidFill>
                  <a:schemeClr val="tx1">
                    <a:lumMod val="65000"/>
                    <a:lumOff val="35000"/>
                  </a:schemeClr>
                </a:solidFill>
                <a:latin typeface="Lato" panose="020F0502020204030203" pitchFamily="34" charset="0"/>
              </a:endParaRPr>
            </a:p>
          </p:txBody>
        </p:sp>
        <p:sp>
          <p:nvSpPr>
            <p:cNvPr id="135" name="Rounded Rectangle 134"/>
            <p:cNvSpPr/>
            <p:nvPr/>
          </p:nvSpPr>
          <p:spPr>
            <a:xfrm>
              <a:off x="2037768" y="5247808"/>
              <a:ext cx="2743199" cy="399142"/>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Lato" panose="020F0502020204030203" pitchFamily="34" charset="0"/>
                </a:rPr>
                <a:t>List Another E-bike</a:t>
              </a:r>
              <a:endParaRPr lang="en-AU" sz="2800" b="1" dirty="0">
                <a:solidFill>
                  <a:schemeClr val="bg1"/>
                </a:solidFill>
                <a:latin typeface="Lato" panose="020F0502020204030203" pitchFamily="34" charset="0"/>
              </a:endParaRPr>
            </a:p>
          </p:txBody>
        </p:sp>
        <p:sp>
          <p:nvSpPr>
            <p:cNvPr id="136" name="Rectangle 135"/>
            <p:cNvSpPr/>
            <p:nvPr/>
          </p:nvSpPr>
          <p:spPr>
            <a:xfrm>
              <a:off x="2088176" y="4953796"/>
              <a:ext cx="193424" cy="210677"/>
            </a:xfrm>
            <a:prstGeom prst="rect">
              <a:avLst/>
            </a:prstGeom>
            <a:solidFill>
              <a:srgbClr val="F4E1FF"/>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7" name="TextBox 136"/>
            <p:cNvSpPr txBox="1"/>
            <p:nvPr/>
          </p:nvSpPr>
          <p:spPr>
            <a:xfrm>
              <a:off x="2281600" y="4953796"/>
              <a:ext cx="2526654" cy="246221"/>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I confirm all </a:t>
              </a:r>
              <a:r>
                <a:rPr lang="en-US" sz="1000" b="1" u="sng" dirty="0">
                  <a:solidFill>
                    <a:srgbClr val="9510E4"/>
                  </a:solidFill>
                  <a:latin typeface="Lato" panose="020F0502020204030203" pitchFamily="34" charset="0"/>
                </a:rPr>
                <a:t>e-bike features</a:t>
              </a:r>
              <a:r>
                <a:rPr lang="en-US" sz="900" dirty="0">
                  <a:solidFill>
                    <a:schemeClr val="bg1">
                      <a:lumMod val="50000"/>
                    </a:schemeClr>
                  </a:solidFill>
                  <a:latin typeface="Lato" panose="020F0502020204030203" pitchFamily="34" charset="0"/>
                </a:rPr>
                <a:t> are working fine.</a:t>
              </a:r>
              <a:endParaRPr lang="en-AU" sz="900" dirty="0">
                <a:solidFill>
                  <a:schemeClr val="bg1">
                    <a:lumMod val="50000"/>
                  </a:schemeClr>
                </a:solidFill>
                <a:latin typeface="Lato" panose="020F0502020204030203" pitchFamily="34" charset="0"/>
              </a:endParaRPr>
            </a:p>
          </p:txBody>
        </p:sp>
      </p:grpSp>
      <p:grpSp>
        <p:nvGrpSpPr>
          <p:cNvPr id="2" name="Group 1">
            <a:extLst>
              <a:ext uri="{FF2B5EF4-FFF2-40B4-BE49-F238E27FC236}">
                <a16:creationId xmlns:a16="http://schemas.microsoft.com/office/drawing/2014/main" xmlns="" id="{DE694791-EE51-1038-755E-36310A24D10F}"/>
              </a:ext>
            </a:extLst>
          </p:cNvPr>
          <p:cNvGrpSpPr/>
          <p:nvPr/>
        </p:nvGrpSpPr>
        <p:grpSpPr>
          <a:xfrm>
            <a:off x="4676669" y="0"/>
            <a:ext cx="3374571" cy="6858000"/>
            <a:chOff x="4676669" y="0"/>
            <a:chExt cx="3374571" cy="6858000"/>
          </a:xfrm>
        </p:grpSpPr>
        <p:sp>
          <p:nvSpPr>
            <p:cNvPr id="187" name="Rectangle 186"/>
            <p:cNvSpPr/>
            <p:nvPr/>
          </p:nvSpPr>
          <p:spPr>
            <a:xfrm>
              <a:off x="4796359" y="1774229"/>
              <a:ext cx="3164399" cy="3656651"/>
            </a:xfrm>
            <a:prstGeom prst="rect">
              <a:avLst/>
            </a:prstGeom>
            <a:solidFill>
              <a:srgbClr val="FFE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9" name="Rectangle 188"/>
            <p:cNvSpPr/>
            <p:nvPr/>
          </p:nvSpPr>
          <p:spPr>
            <a:xfrm>
              <a:off x="5206894" y="1285146"/>
              <a:ext cx="2387192" cy="276999"/>
            </a:xfrm>
            <a:prstGeom prst="rect">
              <a:avLst/>
            </a:prstGeom>
          </p:spPr>
          <p:txBody>
            <a:bodyPr wrap="none">
              <a:spAutoFit/>
            </a:bodyPr>
            <a:lstStyle/>
            <a:p>
              <a:pPr algn="ctr"/>
              <a:r>
                <a:rPr lang="en-US" sz="1200" b="1" dirty="0">
                  <a:solidFill>
                    <a:srgbClr val="506445"/>
                  </a:solidFill>
                  <a:latin typeface="Lato" panose="020F0502020204030203" pitchFamily="34" charset="0"/>
                </a:rPr>
                <a:t>Your E-Bike’s Features to Check</a:t>
              </a:r>
              <a:endParaRPr lang="en-AU" sz="1200" b="1" dirty="0">
                <a:solidFill>
                  <a:srgbClr val="506445"/>
                </a:solidFill>
              </a:endParaRPr>
            </a:p>
          </p:txBody>
        </p:sp>
        <p:sp>
          <p:nvSpPr>
            <p:cNvPr id="190" name="Rectangle 189"/>
            <p:cNvSpPr/>
            <p:nvPr/>
          </p:nvSpPr>
          <p:spPr>
            <a:xfrm>
              <a:off x="4952949" y="1900818"/>
              <a:ext cx="2369559" cy="3308598"/>
            </a:xfrm>
            <a:prstGeom prst="rect">
              <a:avLst/>
            </a:prstGeom>
          </p:spPr>
          <p:txBody>
            <a:bodyPr wrap="none">
              <a:spAutoFit/>
            </a:bodyPr>
            <a:lstStyle/>
            <a:p>
              <a:r>
                <a:rPr lang="en-AU" sz="1100" b="1" dirty="0">
                  <a:solidFill>
                    <a:srgbClr val="506445"/>
                  </a:solidFill>
                  <a:latin typeface="Lato" panose="020F0502020204030203" pitchFamily="34" charset="0"/>
                </a:rPr>
                <a:t>Battery charges and holds power</a:t>
              </a:r>
            </a:p>
            <a:p>
              <a:endParaRPr lang="en-US" sz="1100" b="1" dirty="0">
                <a:solidFill>
                  <a:srgbClr val="506445"/>
                </a:solidFill>
                <a:latin typeface="Lato" panose="020F0502020204030203" pitchFamily="34" charset="0"/>
              </a:endParaRPr>
            </a:p>
            <a:p>
              <a:endParaRPr lang="en-US" sz="1100" b="1" dirty="0">
                <a:solidFill>
                  <a:srgbClr val="506445"/>
                </a:solidFill>
                <a:latin typeface="Lato" panose="020F0502020204030203" pitchFamily="34" charset="0"/>
              </a:endParaRPr>
            </a:p>
            <a:p>
              <a:r>
                <a:rPr lang="en-US" sz="1100" b="1" dirty="0">
                  <a:solidFill>
                    <a:srgbClr val="506445"/>
                  </a:solidFill>
                  <a:latin typeface="Lato" panose="020F0502020204030203" pitchFamily="34" charset="0"/>
                </a:rPr>
                <a:t>Motor assist functioning smoothly</a:t>
              </a:r>
            </a:p>
            <a:p>
              <a:endParaRPr lang="en-US" sz="1100" b="1" dirty="0">
                <a:solidFill>
                  <a:srgbClr val="506445"/>
                </a:solidFill>
                <a:latin typeface="Lato" panose="020F0502020204030203" pitchFamily="34" charset="0"/>
              </a:endParaRPr>
            </a:p>
            <a:p>
              <a:endParaRPr lang="en-US" sz="1100" b="1" dirty="0">
                <a:solidFill>
                  <a:srgbClr val="506445"/>
                </a:solidFill>
                <a:latin typeface="Lato" panose="020F0502020204030203" pitchFamily="34" charset="0"/>
              </a:endParaRPr>
            </a:p>
            <a:p>
              <a:r>
                <a:rPr lang="en-US" sz="1100" b="1" dirty="0">
                  <a:solidFill>
                    <a:srgbClr val="506445"/>
                  </a:solidFill>
                  <a:latin typeface="Lato" panose="020F0502020204030203" pitchFamily="34" charset="0"/>
                </a:rPr>
                <a:t>Brakes responsive and reliable</a:t>
              </a:r>
            </a:p>
            <a:p>
              <a:endParaRPr lang="en-US" sz="1100" b="1" dirty="0">
                <a:solidFill>
                  <a:srgbClr val="506445"/>
                </a:solidFill>
                <a:latin typeface="Lato" panose="020F0502020204030203" pitchFamily="34" charset="0"/>
              </a:endParaRPr>
            </a:p>
            <a:p>
              <a:endParaRPr lang="en-US" sz="1100" b="1" dirty="0">
                <a:solidFill>
                  <a:srgbClr val="506445"/>
                </a:solidFill>
                <a:latin typeface="Lato" panose="020F0502020204030203" pitchFamily="34" charset="0"/>
              </a:endParaRPr>
            </a:p>
            <a:p>
              <a:r>
                <a:rPr lang="en-US" sz="1100" b="1" dirty="0">
                  <a:solidFill>
                    <a:srgbClr val="506445"/>
                  </a:solidFill>
                  <a:latin typeface="Lato" panose="020F0502020204030203" pitchFamily="34" charset="0"/>
                </a:rPr>
                <a:t>Lights and indicators working</a:t>
              </a:r>
            </a:p>
            <a:p>
              <a:endParaRPr lang="en-US" sz="1100" b="1" dirty="0">
                <a:solidFill>
                  <a:srgbClr val="506445"/>
                </a:solidFill>
                <a:latin typeface="Lato" panose="020F0502020204030203" pitchFamily="34" charset="0"/>
              </a:endParaRPr>
            </a:p>
            <a:p>
              <a:endParaRPr lang="en-US" sz="1100" b="1" dirty="0">
                <a:solidFill>
                  <a:srgbClr val="506445"/>
                </a:solidFill>
                <a:latin typeface="Lato" panose="020F0502020204030203" pitchFamily="34" charset="0"/>
              </a:endParaRPr>
            </a:p>
            <a:p>
              <a:r>
                <a:rPr lang="en-US" sz="1100" b="1" dirty="0">
                  <a:solidFill>
                    <a:srgbClr val="506445"/>
                  </a:solidFill>
                  <a:latin typeface="Lato" panose="020F0502020204030203" pitchFamily="34" charset="0"/>
                </a:rPr>
                <a:t>Display and controls operational</a:t>
              </a:r>
            </a:p>
            <a:p>
              <a:endParaRPr lang="en-US" sz="1100" b="1" dirty="0">
                <a:solidFill>
                  <a:srgbClr val="506445"/>
                </a:solidFill>
                <a:latin typeface="Lato" panose="020F0502020204030203" pitchFamily="34" charset="0"/>
              </a:endParaRPr>
            </a:p>
            <a:p>
              <a:endParaRPr lang="en-US" sz="1100" b="1" dirty="0">
                <a:solidFill>
                  <a:srgbClr val="506445"/>
                </a:solidFill>
                <a:latin typeface="Lato" panose="020F0502020204030203" pitchFamily="34" charset="0"/>
              </a:endParaRPr>
            </a:p>
            <a:p>
              <a:r>
                <a:rPr lang="en-US" sz="1100" b="1" dirty="0" err="1">
                  <a:solidFill>
                    <a:srgbClr val="506445"/>
                  </a:solidFill>
                  <a:latin typeface="Lato" panose="020F0502020204030203" pitchFamily="34" charset="0"/>
                </a:rPr>
                <a:t>Tyres</a:t>
              </a:r>
              <a:r>
                <a:rPr lang="en-US" sz="1100" b="1" dirty="0">
                  <a:solidFill>
                    <a:srgbClr val="506445"/>
                  </a:solidFill>
                  <a:latin typeface="Lato" panose="020F0502020204030203" pitchFamily="34" charset="0"/>
                </a:rPr>
                <a:t> properly inflated, no damage</a:t>
              </a:r>
            </a:p>
            <a:p>
              <a:endParaRPr lang="en-US" sz="1100" b="1" dirty="0">
                <a:solidFill>
                  <a:srgbClr val="506445"/>
                </a:solidFill>
                <a:latin typeface="Lato" panose="020F0502020204030203" pitchFamily="34" charset="0"/>
              </a:endParaRPr>
            </a:p>
            <a:p>
              <a:endParaRPr lang="en-US" sz="1100" b="1" dirty="0">
                <a:solidFill>
                  <a:srgbClr val="506445"/>
                </a:solidFill>
                <a:latin typeface="Lato" panose="020F0502020204030203" pitchFamily="34" charset="0"/>
              </a:endParaRPr>
            </a:p>
            <a:p>
              <a:r>
                <a:rPr lang="en-US" sz="1100" b="1" dirty="0">
                  <a:solidFill>
                    <a:srgbClr val="506445"/>
                  </a:solidFill>
                  <a:latin typeface="Lato" panose="020F0502020204030203" pitchFamily="34" charset="0"/>
                </a:rPr>
                <a:t>Frame, seat, pedals secure</a:t>
              </a:r>
              <a:endParaRPr lang="en-AU" sz="1100" b="1" dirty="0">
                <a:solidFill>
                  <a:srgbClr val="506445"/>
                </a:solidFill>
                <a:latin typeface="Lato" panose="020F0502020204030203" pitchFamily="34" charset="0"/>
              </a:endParaRPr>
            </a:p>
          </p:txBody>
        </p:sp>
        <p:sp>
          <p:nvSpPr>
            <p:cNvPr id="191" name="Rounded Rectangle 190"/>
            <p:cNvSpPr/>
            <p:nvPr/>
          </p:nvSpPr>
          <p:spPr>
            <a:xfrm>
              <a:off x="7320636" y="1922223"/>
              <a:ext cx="438516" cy="210383"/>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192" name="Rounded Rectangle 191"/>
            <p:cNvSpPr/>
            <p:nvPr/>
          </p:nvSpPr>
          <p:spPr>
            <a:xfrm>
              <a:off x="7492328" y="1900133"/>
              <a:ext cx="247532" cy="254563"/>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193" name="Rounded Rectangle 192"/>
            <p:cNvSpPr/>
            <p:nvPr/>
          </p:nvSpPr>
          <p:spPr>
            <a:xfrm>
              <a:off x="7320636" y="2424769"/>
              <a:ext cx="438516" cy="210383"/>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194" name="Rounded Rectangle 193"/>
            <p:cNvSpPr/>
            <p:nvPr/>
          </p:nvSpPr>
          <p:spPr>
            <a:xfrm>
              <a:off x="7492328" y="2402679"/>
              <a:ext cx="247532" cy="254563"/>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195" name="Rounded Rectangle 194"/>
            <p:cNvSpPr/>
            <p:nvPr/>
          </p:nvSpPr>
          <p:spPr>
            <a:xfrm>
              <a:off x="7328428" y="2927315"/>
              <a:ext cx="438516" cy="210383"/>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196" name="Rounded Rectangle 195"/>
            <p:cNvSpPr/>
            <p:nvPr/>
          </p:nvSpPr>
          <p:spPr>
            <a:xfrm>
              <a:off x="7332480" y="2905225"/>
              <a:ext cx="247532" cy="25456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197" name="Rounded Rectangle 196"/>
            <p:cNvSpPr/>
            <p:nvPr/>
          </p:nvSpPr>
          <p:spPr>
            <a:xfrm>
              <a:off x="7320636" y="3412764"/>
              <a:ext cx="438516" cy="210383"/>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198" name="Rounded Rectangle 197"/>
            <p:cNvSpPr/>
            <p:nvPr/>
          </p:nvSpPr>
          <p:spPr>
            <a:xfrm>
              <a:off x="7492328" y="3390674"/>
              <a:ext cx="247532" cy="254563"/>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199" name="Rounded Rectangle 198"/>
            <p:cNvSpPr/>
            <p:nvPr/>
          </p:nvSpPr>
          <p:spPr>
            <a:xfrm>
              <a:off x="7320636" y="3934252"/>
              <a:ext cx="438516" cy="210383"/>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200" name="Rounded Rectangle 199"/>
            <p:cNvSpPr/>
            <p:nvPr/>
          </p:nvSpPr>
          <p:spPr>
            <a:xfrm>
              <a:off x="7324688" y="3912162"/>
              <a:ext cx="247532" cy="25456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201" name="Rounded Rectangle 200"/>
            <p:cNvSpPr/>
            <p:nvPr/>
          </p:nvSpPr>
          <p:spPr>
            <a:xfrm>
              <a:off x="7328428" y="4396435"/>
              <a:ext cx="438516" cy="210383"/>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202" name="Rounded Rectangle 201"/>
            <p:cNvSpPr/>
            <p:nvPr/>
          </p:nvSpPr>
          <p:spPr>
            <a:xfrm>
              <a:off x="7500120" y="4374345"/>
              <a:ext cx="247532" cy="254563"/>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203" name="Rounded Rectangle 202"/>
            <p:cNvSpPr/>
            <p:nvPr/>
          </p:nvSpPr>
          <p:spPr>
            <a:xfrm>
              <a:off x="7320636" y="4943454"/>
              <a:ext cx="438516" cy="210383"/>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204" name="Rounded Rectangle 203"/>
            <p:cNvSpPr/>
            <p:nvPr/>
          </p:nvSpPr>
          <p:spPr>
            <a:xfrm>
              <a:off x="7324688" y="4921364"/>
              <a:ext cx="247532" cy="25456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grpSp>
          <p:nvGrpSpPr>
            <p:cNvPr id="175" name="Group 174"/>
            <p:cNvGrpSpPr/>
            <p:nvPr/>
          </p:nvGrpSpPr>
          <p:grpSpPr>
            <a:xfrm>
              <a:off x="4887052" y="463241"/>
              <a:ext cx="2435973" cy="778707"/>
              <a:chOff x="1391934" y="463241"/>
              <a:chExt cx="2435973" cy="778707"/>
            </a:xfrm>
          </p:grpSpPr>
          <p:pic>
            <p:nvPicPr>
              <p:cNvPr id="185" name="Picture 18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1934" y="463241"/>
                <a:ext cx="778707" cy="778707"/>
              </a:xfrm>
              <a:prstGeom prst="rect">
                <a:avLst/>
              </a:prstGeom>
            </p:spPr>
          </p:pic>
          <p:sp>
            <p:nvSpPr>
              <p:cNvPr id="186" name="TextBox 185"/>
              <p:cNvSpPr txBox="1"/>
              <p:nvPr/>
            </p:nvSpPr>
            <p:spPr>
              <a:xfrm>
                <a:off x="2009781" y="718728"/>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grpSp>
        <p:grpSp>
          <p:nvGrpSpPr>
            <p:cNvPr id="176" name="Group 175"/>
            <p:cNvGrpSpPr/>
            <p:nvPr/>
          </p:nvGrpSpPr>
          <p:grpSpPr>
            <a:xfrm>
              <a:off x="4676669" y="0"/>
              <a:ext cx="3374571" cy="6858000"/>
              <a:chOff x="8817429" y="0"/>
              <a:chExt cx="3374571" cy="6858000"/>
            </a:xfrm>
          </p:grpSpPr>
          <p:grpSp>
            <p:nvGrpSpPr>
              <p:cNvPr id="177" name="Group 176"/>
              <p:cNvGrpSpPr/>
              <p:nvPr/>
            </p:nvGrpSpPr>
            <p:grpSpPr>
              <a:xfrm>
                <a:off x="8817429" y="0"/>
                <a:ext cx="3374571" cy="6858000"/>
                <a:chOff x="6333672" y="0"/>
                <a:chExt cx="3374571" cy="6858000"/>
              </a:xfrm>
            </p:grpSpPr>
            <p:pic>
              <p:nvPicPr>
                <p:cNvPr id="183" name="Picture 182"/>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184" name="Freeform 183"/>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78" name="TextBox 177"/>
              <p:cNvSpPr txBox="1"/>
              <p:nvPr/>
            </p:nvSpPr>
            <p:spPr>
              <a:xfrm>
                <a:off x="9242697" y="584492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179" name="TextBox 178"/>
              <p:cNvSpPr txBox="1"/>
              <p:nvPr/>
            </p:nvSpPr>
            <p:spPr>
              <a:xfrm>
                <a:off x="10621917" y="5845937"/>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Explore</a:t>
                </a:r>
              </a:p>
            </p:txBody>
          </p:sp>
          <p:sp>
            <p:nvSpPr>
              <p:cNvPr id="180" name="TextBox 179"/>
              <p:cNvSpPr txBox="1"/>
              <p:nvPr/>
            </p:nvSpPr>
            <p:spPr>
              <a:xfrm>
                <a:off x="11300097" y="584492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181" name="Oval 180"/>
              <p:cNvSpPr/>
              <p:nvPr/>
            </p:nvSpPr>
            <p:spPr>
              <a:xfrm>
                <a:off x="10115282" y="586016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182" name="TextBox 181"/>
              <p:cNvSpPr txBox="1"/>
              <p:nvPr/>
            </p:nvSpPr>
            <p:spPr>
              <a:xfrm>
                <a:off x="9920877" y="5844861"/>
                <a:ext cx="701040" cy="52706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My Bikes</a:t>
                </a:r>
              </a:p>
            </p:txBody>
          </p:sp>
        </p:grpSp>
      </p:grpSp>
    </p:spTree>
    <p:extLst>
      <p:ext uri="{BB962C8B-B14F-4D97-AF65-F5344CB8AC3E}">
        <p14:creationId xmlns:p14="http://schemas.microsoft.com/office/powerpoint/2010/main" val="1625257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6200000">
            <a:off x="-3045810" y="3044278"/>
            <a:ext cx="6858000" cy="769441"/>
          </a:xfrm>
          <a:prstGeom prst="rect">
            <a:avLst/>
          </a:prstGeom>
          <a:noFill/>
        </p:spPr>
        <p:txBody>
          <a:bodyPr wrap="square" rtlCol="0">
            <a:spAutoFit/>
          </a:bodyPr>
          <a:lstStyle/>
          <a:p>
            <a:r>
              <a:rPr lang="en-US" sz="4400" b="1" dirty="0"/>
              <a:t>Owner Edit an E-Bike</a:t>
            </a:r>
            <a:endParaRPr lang="en-AU" sz="4400" b="1" dirty="0"/>
          </a:p>
        </p:txBody>
      </p:sp>
      <p:grpSp>
        <p:nvGrpSpPr>
          <p:cNvPr id="2" name="Group 1">
            <a:extLst>
              <a:ext uri="{FF2B5EF4-FFF2-40B4-BE49-F238E27FC236}">
                <a16:creationId xmlns:a16="http://schemas.microsoft.com/office/drawing/2014/main" xmlns="" id="{57F3CD58-9425-685D-F9FD-6F2D67E786F8}"/>
              </a:ext>
            </a:extLst>
          </p:cNvPr>
          <p:cNvGrpSpPr/>
          <p:nvPr/>
        </p:nvGrpSpPr>
        <p:grpSpPr>
          <a:xfrm>
            <a:off x="1512829" y="-14028"/>
            <a:ext cx="3374571" cy="6858000"/>
            <a:chOff x="1512829" y="-14028"/>
            <a:chExt cx="3374571" cy="6858000"/>
          </a:xfrm>
        </p:grpSpPr>
        <p:grpSp>
          <p:nvGrpSpPr>
            <p:cNvPr id="6" name="Group 5"/>
            <p:cNvGrpSpPr/>
            <p:nvPr/>
          </p:nvGrpSpPr>
          <p:grpSpPr>
            <a:xfrm>
              <a:off x="1512829" y="-14028"/>
              <a:ext cx="3374571" cy="6858000"/>
              <a:chOff x="1752152" y="-15242"/>
              <a:chExt cx="3374571" cy="6858000"/>
            </a:xfrm>
          </p:grpSpPr>
          <p:grpSp>
            <p:nvGrpSpPr>
              <p:cNvPr id="9" name="Group 8"/>
              <p:cNvGrpSpPr/>
              <p:nvPr/>
            </p:nvGrpSpPr>
            <p:grpSpPr>
              <a:xfrm>
                <a:off x="1752152" y="-15242"/>
                <a:ext cx="3374571" cy="6858000"/>
                <a:chOff x="7977692" y="0"/>
                <a:chExt cx="3374571" cy="6858000"/>
              </a:xfrm>
            </p:grpSpPr>
            <p:sp>
              <p:nvSpPr>
                <p:cNvPr id="96" name="Rounded Rectangle 95"/>
                <p:cNvSpPr/>
                <p:nvPr/>
              </p:nvSpPr>
              <p:spPr>
                <a:xfrm>
                  <a:off x="8175511" y="251800"/>
                  <a:ext cx="3049352" cy="6194159"/>
                </a:xfrm>
                <a:prstGeom prst="roundRect">
                  <a:avLst/>
                </a:prstGeom>
                <a:solidFill>
                  <a:srgbClr val="FFFA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68" name="Group 67"/>
                <p:cNvGrpSpPr/>
                <p:nvPr/>
              </p:nvGrpSpPr>
              <p:grpSpPr>
                <a:xfrm>
                  <a:off x="8188075" y="463241"/>
                  <a:ext cx="2435973" cy="778707"/>
                  <a:chOff x="1391934" y="463241"/>
                  <a:chExt cx="2435973" cy="778707"/>
                </a:xfrm>
              </p:grpSpPr>
              <p:pic>
                <p:nvPicPr>
                  <p:cNvPr id="88" name="Picture 8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1934" y="463241"/>
                    <a:ext cx="778707" cy="778707"/>
                  </a:xfrm>
                  <a:prstGeom prst="rect">
                    <a:avLst/>
                  </a:prstGeom>
                </p:spPr>
              </p:pic>
              <p:sp>
                <p:nvSpPr>
                  <p:cNvPr id="90" name="TextBox 89"/>
                  <p:cNvSpPr txBox="1"/>
                  <p:nvPr/>
                </p:nvSpPr>
                <p:spPr>
                  <a:xfrm>
                    <a:off x="2009781" y="718728"/>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grpSp>
            <p:grpSp>
              <p:nvGrpSpPr>
                <p:cNvPr id="67" name="Group 66"/>
                <p:cNvGrpSpPr/>
                <p:nvPr/>
              </p:nvGrpSpPr>
              <p:grpSpPr>
                <a:xfrm>
                  <a:off x="7977692" y="0"/>
                  <a:ext cx="3374571" cy="6858000"/>
                  <a:chOff x="8817429" y="0"/>
                  <a:chExt cx="3374571" cy="6858000"/>
                </a:xfrm>
              </p:grpSpPr>
              <p:grpSp>
                <p:nvGrpSpPr>
                  <p:cNvPr id="70" name="Group 69"/>
                  <p:cNvGrpSpPr/>
                  <p:nvPr/>
                </p:nvGrpSpPr>
                <p:grpSpPr>
                  <a:xfrm>
                    <a:off x="8817429" y="0"/>
                    <a:ext cx="3374571" cy="6858000"/>
                    <a:chOff x="6333672" y="0"/>
                    <a:chExt cx="3374571" cy="6858000"/>
                  </a:xfrm>
                </p:grpSpPr>
                <p:pic>
                  <p:nvPicPr>
                    <p:cNvPr id="76" name="Picture 75"/>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77" name="Freeform 76"/>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71" name="TextBox 70"/>
                  <p:cNvSpPr txBox="1"/>
                  <p:nvPr/>
                </p:nvSpPr>
                <p:spPr>
                  <a:xfrm>
                    <a:off x="9242697" y="584492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72" name="TextBox 71"/>
                  <p:cNvSpPr txBox="1"/>
                  <p:nvPr/>
                </p:nvSpPr>
                <p:spPr>
                  <a:xfrm>
                    <a:off x="10621917" y="5845937"/>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Explore</a:t>
                    </a:r>
                  </a:p>
                </p:txBody>
              </p:sp>
              <p:sp>
                <p:nvSpPr>
                  <p:cNvPr id="73" name="TextBox 72"/>
                  <p:cNvSpPr txBox="1"/>
                  <p:nvPr/>
                </p:nvSpPr>
                <p:spPr>
                  <a:xfrm>
                    <a:off x="11300097" y="584492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74" name="Oval 73"/>
                  <p:cNvSpPr/>
                  <p:nvPr/>
                </p:nvSpPr>
                <p:spPr>
                  <a:xfrm>
                    <a:off x="10115282" y="586016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75" name="TextBox 74"/>
                  <p:cNvSpPr txBox="1"/>
                  <p:nvPr/>
                </p:nvSpPr>
                <p:spPr>
                  <a:xfrm>
                    <a:off x="9920877" y="5844861"/>
                    <a:ext cx="701040" cy="52706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My Bikes</a:t>
                    </a:r>
                  </a:p>
                </p:txBody>
              </p:sp>
            </p:grpSp>
          </p:grpSp>
          <p:sp>
            <p:nvSpPr>
              <p:cNvPr id="84" name="Rounded Rectangle 83"/>
              <p:cNvSpPr/>
              <p:nvPr/>
            </p:nvSpPr>
            <p:spPr>
              <a:xfrm>
                <a:off x="2037079" y="1958369"/>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lumMod val="65000"/>
                        <a:lumOff val="35000"/>
                      </a:schemeClr>
                    </a:solidFill>
                    <a:latin typeface="Lato" panose="020F0502020204030203" pitchFamily="34" charset="0"/>
                  </a:rPr>
                  <a:t>Owen-A2</a:t>
                </a:r>
                <a:endParaRPr lang="en-AU" dirty="0">
                  <a:solidFill>
                    <a:schemeClr val="tx1">
                      <a:lumMod val="65000"/>
                      <a:lumOff val="35000"/>
                    </a:schemeClr>
                  </a:solidFill>
                  <a:latin typeface="Lato" panose="020F0502020204030203" pitchFamily="34" charset="0"/>
                </a:endParaRPr>
              </a:p>
            </p:txBody>
          </p:sp>
          <p:sp>
            <p:nvSpPr>
              <p:cNvPr id="86" name="TextBox 85"/>
              <p:cNvSpPr txBox="1"/>
              <p:nvPr/>
            </p:nvSpPr>
            <p:spPr>
              <a:xfrm>
                <a:off x="2037079" y="1712148"/>
                <a:ext cx="864339"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E-Bike Name</a:t>
                </a:r>
                <a:endParaRPr lang="en-AU" sz="900" dirty="0">
                  <a:solidFill>
                    <a:schemeClr val="tx1">
                      <a:lumMod val="65000"/>
                      <a:lumOff val="35000"/>
                    </a:schemeClr>
                  </a:solidFill>
                  <a:latin typeface="Lato" panose="020F0502020204030203" pitchFamily="34" charset="0"/>
                </a:endParaRPr>
              </a:p>
            </p:txBody>
          </p:sp>
          <p:sp>
            <p:nvSpPr>
              <p:cNvPr id="87" name="Rounded Rectangle 86"/>
              <p:cNvSpPr/>
              <p:nvPr/>
            </p:nvSpPr>
            <p:spPr>
              <a:xfrm>
                <a:off x="2037079" y="2579529"/>
                <a:ext cx="1193801" cy="359077"/>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23/01/2026</a:t>
                </a:r>
                <a:endParaRPr lang="en-AU" dirty="0">
                  <a:solidFill>
                    <a:schemeClr val="bg1">
                      <a:lumMod val="65000"/>
                    </a:schemeClr>
                  </a:solidFill>
                  <a:latin typeface="Lato" panose="020F0502020204030203" pitchFamily="34" charset="0"/>
                </a:endParaRPr>
              </a:p>
            </p:txBody>
          </p:sp>
          <p:sp>
            <p:nvSpPr>
              <p:cNvPr id="89" name="TextBox 88"/>
              <p:cNvSpPr txBox="1"/>
              <p:nvPr/>
            </p:nvSpPr>
            <p:spPr>
              <a:xfrm>
                <a:off x="2037079" y="2368694"/>
                <a:ext cx="752129"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Availability</a:t>
                </a:r>
                <a:endParaRPr lang="en-AU" sz="900" dirty="0">
                  <a:solidFill>
                    <a:schemeClr val="tx1">
                      <a:lumMod val="65000"/>
                      <a:lumOff val="35000"/>
                    </a:schemeClr>
                  </a:solidFill>
                  <a:latin typeface="Lato" panose="020F0502020204030203" pitchFamily="34" charset="0"/>
                </a:endParaRPr>
              </a:p>
            </p:txBody>
          </p:sp>
          <p:sp>
            <p:nvSpPr>
              <p:cNvPr id="91" name="Rounded Rectangle 90"/>
              <p:cNvSpPr/>
              <p:nvPr/>
            </p:nvSpPr>
            <p:spPr>
              <a:xfrm>
                <a:off x="3596340" y="2564329"/>
                <a:ext cx="1193801" cy="362856"/>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21/12/2027</a:t>
                </a:r>
                <a:endParaRPr lang="en-AU" dirty="0">
                  <a:solidFill>
                    <a:schemeClr val="bg1">
                      <a:lumMod val="65000"/>
                    </a:schemeClr>
                  </a:solidFill>
                  <a:latin typeface="Lato" panose="020F0502020204030203" pitchFamily="34" charset="0"/>
                </a:endParaRPr>
              </a:p>
            </p:txBody>
          </p:sp>
          <p:sp>
            <p:nvSpPr>
              <p:cNvPr id="92" name="TextBox 91"/>
              <p:cNvSpPr txBox="1"/>
              <p:nvPr/>
            </p:nvSpPr>
            <p:spPr>
              <a:xfrm>
                <a:off x="3256279" y="2627774"/>
                <a:ext cx="316112"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To</a:t>
                </a:r>
                <a:endParaRPr lang="en-AU" sz="900" dirty="0">
                  <a:solidFill>
                    <a:schemeClr val="tx1">
                      <a:lumMod val="65000"/>
                      <a:lumOff val="35000"/>
                    </a:schemeClr>
                  </a:solidFill>
                  <a:latin typeface="Lato" panose="020F0502020204030203" pitchFamily="34" charset="0"/>
                </a:endParaRPr>
              </a:p>
            </p:txBody>
          </p:sp>
          <p:sp>
            <p:nvSpPr>
              <p:cNvPr id="94" name="Rounded Rectangle 93"/>
              <p:cNvSpPr/>
              <p:nvPr/>
            </p:nvSpPr>
            <p:spPr>
              <a:xfrm>
                <a:off x="2037079" y="3183232"/>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68</a:t>
                </a:r>
                <a:endParaRPr lang="en-AU" dirty="0">
                  <a:solidFill>
                    <a:schemeClr val="bg1">
                      <a:lumMod val="65000"/>
                    </a:schemeClr>
                  </a:solidFill>
                  <a:latin typeface="Lato" panose="020F0502020204030203" pitchFamily="34" charset="0"/>
                </a:endParaRPr>
              </a:p>
            </p:txBody>
          </p:sp>
          <p:sp>
            <p:nvSpPr>
              <p:cNvPr id="95" name="TextBox 94"/>
              <p:cNvSpPr txBox="1"/>
              <p:nvPr/>
            </p:nvSpPr>
            <p:spPr>
              <a:xfrm>
                <a:off x="2037079" y="2937011"/>
                <a:ext cx="1271502"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Price Per Week (Au$)</a:t>
                </a:r>
                <a:endParaRPr lang="en-AU" sz="900" dirty="0">
                  <a:solidFill>
                    <a:schemeClr val="tx1">
                      <a:lumMod val="65000"/>
                      <a:lumOff val="35000"/>
                    </a:schemeClr>
                  </a:solidFill>
                  <a:latin typeface="Lato" panose="020F0502020204030203" pitchFamily="34" charset="0"/>
                </a:endParaRPr>
              </a:p>
            </p:txBody>
          </p:sp>
          <p:sp>
            <p:nvSpPr>
              <p:cNvPr id="97" name="Rounded Rectangle 96"/>
              <p:cNvSpPr/>
              <p:nvPr/>
            </p:nvSpPr>
            <p:spPr>
              <a:xfrm>
                <a:off x="2037079" y="3815923"/>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Cargo</a:t>
                </a:r>
                <a:endParaRPr lang="en-AU" dirty="0">
                  <a:solidFill>
                    <a:schemeClr val="bg1">
                      <a:lumMod val="65000"/>
                    </a:schemeClr>
                  </a:solidFill>
                  <a:latin typeface="Lato" panose="020F0502020204030203" pitchFamily="34" charset="0"/>
                </a:endParaRPr>
              </a:p>
            </p:txBody>
          </p:sp>
          <p:sp>
            <p:nvSpPr>
              <p:cNvPr id="107" name="TextBox 106"/>
              <p:cNvSpPr txBox="1"/>
              <p:nvPr/>
            </p:nvSpPr>
            <p:spPr>
              <a:xfrm>
                <a:off x="2037079" y="3569702"/>
                <a:ext cx="904415"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Bike Category</a:t>
                </a:r>
                <a:endParaRPr lang="en-AU" sz="900" dirty="0">
                  <a:solidFill>
                    <a:schemeClr val="tx1">
                      <a:lumMod val="65000"/>
                      <a:lumOff val="35000"/>
                    </a:schemeClr>
                  </a:solidFill>
                  <a:latin typeface="Lato" panose="020F0502020204030203" pitchFamily="34" charset="0"/>
                </a:endParaRPr>
              </a:p>
            </p:txBody>
          </p:sp>
          <p:sp>
            <p:nvSpPr>
              <p:cNvPr id="3" name="Isosceles Triangle 2"/>
              <p:cNvSpPr/>
              <p:nvPr/>
            </p:nvSpPr>
            <p:spPr>
              <a:xfrm rot="10800000">
                <a:off x="4497320" y="3955588"/>
                <a:ext cx="137899" cy="94236"/>
              </a:xfrm>
              <a:prstGeom prst="triangl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118" name="Rounded Rectangle 117"/>
              <p:cNvSpPr/>
              <p:nvPr/>
            </p:nvSpPr>
            <p:spPr>
              <a:xfrm>
                <a:off x="2030960" y="4466865"/>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050" dirty="0">
                    <a:solidFill>
                      <a:schemeClr val="bg1">
                        <a:lumMod val="65000"/>
                      </a:schemeClr>
                    </a:solidFill>
                    <a:latin typeface="Lato" panose="020F0502020204030203" pitchFamily="34" charset="0"/>
                  </a:rPr>
                  <a:t>E10 </a:t>
                </a:r>
                <a:r>
                  <a:rPr lang="en-US" sz="1050" dirty="0">
                    <a:solidFill>
                      <a:schemeClr val="bg1">
                        <a:lumMod val="65000"/>
                      </a:schemeClr>
                    </a:solidFill>
                    <a:latin typeface="Lato" panose="020F0502020204030203" pitchFamily="34" charset="0"/>
                  </a:rPr>
                  <a:t>Union Road, Kensington NSW 2052</a:t>
                </a:r>
                <a:endParaRPr lang="en-AU" sz="1050" dirty="0">
                  <a:solidFill>
                    <a:schemeClr val="bg1">
                      <a:lumMod val="65000"/>
                    </a:schemeClr>
                  </a:solidFill>
                  <a:latin typeface="Lato" panose="020F0502020204030203" pitchFamily="34" charset="0"/>
                </a:endParaRPr>
              </a:p>
            </p:txBody>
          </p:sp>
          <p:sp>
            <p:nvSpPr>
              <p:cNvPr id="134" name="TextBox 133"/>
              <p:cNvSpPr txBox="1"/>
              <p:nvPr/>
            </p:nvSpPr>
            <p:spPr>
              <a:xfrm>
                <a:off x="2030960" y="4220644"/>
                <a:ext cx="1555234"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Pick-up – Drop-off Address</a:t>
                </a:r>
                <a:endParaRPr lang="en-AU" sz="900" dirty="0">
                  <a:solidFill>
                    <a:schemeClr val="tx1">
                      <a:lumMod val="65000"/>
                      <a:lumOff val="35000"/>
                    </a:schemeClr>
                  </a:solidFill>
                  <a:latin typeface="Lato" panose="020F0502020204030203" pitchFamily="34" charset="0"/>
                </a:endParaRPr>
              </a:p>
            </p:txBody>
          </p:sp>
          <p:sp>
            <p:nvSpPr>
              <p:cNvPr id="135" name="Rounded Rectangle 134"/>
              <p:cNvSpPr/>
              <p:nvPr/>
            </p:nvSpPr>
            <p:spPr>
              <a:xfrm>
                <a:off x="2037768" y="5247808"/>
                <a:ext cx="2743199" cy="399142"/>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Lato" panose="020F0502020204030203" pitchFamily="34" charset="0"/>
                  </a:rPr>
                  <a:t>Save Changes</a:t>
                </a:r>
                <a:endParaRPr lang="en-AU" sz="2800" b="1" dirty="0">
                  <a:solidFill>
                    <a:schemeClr val="bg1"/>
                  </a:solidFill>
                  <a:latin typeface="Lato" panose="020F0502020204030203" pitchFamily="34" charset="0"/>
                </a:endParaRPr>
              </a:p>
            </p:txBody>
          </p:sp>
          <p:sp>
            <p:nvSpPr>
              <p:cNvPr id="136" name="Rectangle 135"/>
              <p:cNvSpPr/>
              <p:nvPr/>
            </p:nvSpPr>
            <p:spPr>
              <a:xfrm>
                <a:off x="2088176" y="4953796"/>
                <a:ext cx="193424" cy="210677"/>
              </a:xfrm>
              <a:prstGeom prst="rect">
                <a:avLst/>
              </a:prstGeom>
              <a:solidFill>
                <a:srgbClr val="F4E1FF"/>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7" name="TextBox 136"/>
              <p:cNvSpPr txBox="1"/>
              <p:nvPr/>
            </p:nvSpPr>
            <p:spPr>
              <a:xfrm>
                <a:off x="2281600" y="4953796"/>
                <a:ext cx="2526654" cy="246221"/>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I confirm all </a:t>
                </a:r>
                <a:r>
                  <a:rPr lang="en-US" sz="1000" b="1" u="sng" dirty="0">
                    <a:solidFill>
                      <a:srgbClr val="9510E4"/>
                    </a:solidFill>
                    <a:latin typeface="Lato" panose="020F0502020204030203" pitchFamily="34" charset="0"/>
                  </a:rPr>
                  <a:t>e-bike features</a:t>
                </a:r>
                <a:r>
                  <a:rPr lang="en-US" sz="900" dirty="0">
                    <a:solidFill>
                      <a:schemeClr val="bg1">
                        <a:lumMod val="50000"/>
                      </a:schemeClr>
                    </a:solidFill>
                    <a:latin typeface="Lato" panose="020F0502020204030203" pitchFamily="34" charset="0"/>
                  </a:rPr>
                  <a:t> are working fine.</a:t>
                </a:r>
                <a:endParaRPr lang="en-AU" sz="900" dirty="0">
                  <a:solidFill>
                    <a:schemeClr val="bg1">
                      <a:lumMod val="50000"/>
                    </a:schemeClr>
                  </a:solidFill>
                  <a:latin typeface="Lato" panose="020F0502020204030203" pitchFamily="34" charset="0"/>
                </a:endParaRPr>
              </a:p>
            </p:txBody>
          </p:sp>
        </p:grpSp>
        <p:sp>
          <p:nvSpPr>
            <p:cNvPr id="65" name="Rectangle 64"/>
            <p:cNvSpPr/>
            <p:nvPr/>
          </p:nvSpPr>
          <p:spPr>
            <a:xfrm>
              <a:off x="1766670" y="4899120"/>
              <a:ext cx="357790" cy="369332"/>
            </a:xfrm>
            <a:prstGeom prst="rect">
              <a:avLst/>
            </a:prstGeom>
          </p:spPr>
          <p:txBody>
            <a:bodyPr wrap="none">
              <a:spAutoFit/>
            </a:bodyPr>
            <a:lstStyle/>
            <a:p>
              <a:r>
                <a:rPr lang="en-AU" b="1" dirty="0">
                  <a:solidFill>
                    <a:schemeClr val="tx1">
                      <a:lumMod val="50000"/>
                      <a:lumOff val="50000"/>
                    </a:schemeClr>
                  </a:solidFill>
                  <a:latin typeface="Google Sans"/>
                </a:rPr>
                <a:t>✓</a:t>
              </a:r>
              <a:endParaRPr lang="en-AU" dirty="0">
                <a:solidFill>
                  <a:schemeClr val="tx1">
                    <a:lumMod val="50000"/>
                    <a:lumOff val="50000"/>
                  </a:schemeClr>
                </a:solidFill>
              </a:endParaRPr>
            </a:p>
          </p:txBody>
        </p:sp>
        <p:pic>
          <p:nvPicPr>
            <p:cNvPr id="8" name="Picture 7"/>
            <p:cNvPicPr>
              <a:picLocks noChangeAspect="1"/>
            </p:cNvPicPr>
            <p:nvPr/>
          </p:nvPicPr>
          <p:blipFill>
            <a:blip r:embed="rId4"/>
            <a:stretch>
              <a:fillRect/>
            </a:stretch>
          </p:blipFill>
          <p:spPr>
            <a:xfrm>
              <a:off x="3405163" y="1480165"/>
              <a:ext cx="352474" cy="285790"/>
            </a:xfrm>
            <a:prstGeom prst="rect">
              <a:avLst/>
            </a:prstGeom>
          </p:spPr>
        </p:pic>
        <p:pic>
          <p:nvPicPr>
            <p:cNvPr id="66" name="Picture 65"/>
            <p:cNvPicPr>
              <a:picLocks noChangeAspect="1"/>
            </p:cNvPicPr>
            <p:nvPr/>
          </p:nvPicPr>
          <p:blipFill rotWithShape="1">
            <a:blip r:embed="rId5"/>
            <a:srcRect l="28965" r="6291" b="7480"/>
            <a:stretch/>
          </p:blipFill>
          <p:spPr>
            <a:xfrm>
              <a:off x="2823042" y="1100896"/>
              <a:ext cx="680387" cy="669288"/>
            </a:xfrm>
            <a:prstGeom prst="ellipse">
              <a:avLst/>
            </a:prstGeom>
            <a:ln w="63500" cap="rnd">
              <a:no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grpSp>
    </p:spTree>
    <p:extLst>
      <p:ext uri="{BB962C8B-B14F-4D97-AF65-F5344CB8AC3E}">
        <p14:creationId xmlns:p14="http://schemas.microsoft.com/office/powerpoint/2010/main" val="18334064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2289</TotalTime>
  <Words>1261</Words>
  <Application>Microsoft Office PowerPoint</Application>
  <PresentationFormat>Widescreen</PresentationFormat>
  <Paragraphs>452</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Calibri Light</vt:lpstr>
      <vt:lpstr>Comfortaa</vt:lpstr>
      <vt:lpstr>Google Sans</vt:lpstr>
      <vt:lpstr>Lato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109</cp:revision>
  <dcterms:created xsi:type="dcterms:W3CDTF">2025-12-22T08:11:41Z</dcterms:created>
  <dcterms:modified xsi:type="dcterms:W3CDTF">2025-12-26T14:20:44Z</dcterms:modified>
</cp:coreProperties>
</file>